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
  </p:notesMasterIdLst>
  <p:sldIdLst>
    <p:sldId id="271" r:id="rId6"/>
    <p:sldId id="284" r:id="rId7"/>
    <p:sldId id="281" r:id="rId8"/>
    <p:sldId id="267" r:id="rId9"/>
    <p:sldId id="286" r:id="rId10"/>
    <p:sldId id="257" r:id="rId11"/>
    <p:sldId id="258" r:id="rId12"/>
    <p:sldId id="261" r:id="rId13"/>
    <p:sldId id="294" r:id="rId14"/>
    <p:sldId id="295" r:id="rId15"/>
    <p:sldId id="287" r:id="rId1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5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EEA8B-CE82-457F-BC78-2CCD5CBAD82E}" type="datetimeFigureOut">
              <a:rPr lang="da-DK" smtClean="0"/>
              <a:t>05-03-2024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6BA47-7DEE-4295-A91A-E976E9F1594A}" type="slidenum">
              <a:rPr lang="da-DK" smtClean="0"/>
              <a:t>‹nr.›</a:t>
            </a:fld>
            <a:endParaRPr lang="da-DK"/>
          </a:p>
        </p:txBody>
      </p:sp>
    </p:spTree>
    <p:extLst>
      <p:ext uri="{BB962C8B-B14F-4D97-AF65-F5344CB8AC3E}">
        <p14:creationId xmlns:p14="http://schemas.microsoft.com/office/powerpoint/2010/main" val="420617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Slidet</a:t>
            </a:r>
            <a:r>
              <a:rPr lang="da-DK" dirty="0"/>
              <a:t> er interaktivt – dvs. du skal gå i visningsmode og så kan du klikke ind på ”eksempel opstartsmøde”, ”eksempel på opfølgningsmøde og roller”. </a:t>
            </a:r>
          </a:p>
        </p:txBody>
      </p:sp>
      <p:sp>
        <p:nvSpPr>
          <p:cNvPr id="4" name="Pladsholder til slidenummer 3"/>
          <p:cNvSpPr>
            <a:spLocks noGrp="1"/>
          </p:cNvSpPr>
          <p:nvPr>
            <p:ph type="sldNum" sz="quarter" idx="5"/>
          </p:nvPr>
        </p:nvSpPr>
        <p:spPr/>
        <p:txBody>
          <a:bodyPr/>
          <a:lstStyle/>
          <a:p>
            <a:fld id="{9746BA47-7DEE-4295-A91A-E976E9F1594A}" type="slidenum">
              <a:rPr lang="da-DK" smtClean="0"/>
              <a:t>5</a:t>
            </a:fld>
            <a:endParaRPr lang="da-DK"/>
          </a:p>
        </p:txBody>
      </p:sp>
    </p:spTree>
    <p:extLst>
      <p:ext uri="{BB962C8B-B14F-4D97-AF65-F5344CB8AC3E}">
        <p14:creationId xmlns:p14="http://schemas.microsoft.com/office/powerpoint/2010/main" val="317113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Slidet</a:t>
            </a:r>
            <a:r>
              <a:rPr lang="da-DK" dirty="0"/>
              <a:t> er interaktivt – dvs. du kan gå i visningstilstand og så klikke ind på beskrivelse af roller, inspiration til arbejdet med reflekterende team og eksempler på interviewskabeloner</a:t>
            </a:r>
          </a:p>
        </p:txBody>
      </p:sp>
      <p:sp>
        <p:nvSpPr>
          <p:cNvPr id="4" name="Pladsholder til slidenummer 3"/>
          <p:cNvSpPr>
            <a:spLocks noGrp="1"/>
          </p:cNvSpPr>
          <p:nvPr>
            <p:ph type="sldNum" sz="quarter" idx="5"/>
          </p:nvPr>
        </p:nvSpPr>
        <p:spPr/>
        <p:txBody>
          <a:bodyPr/>
          <a:lstStyle/>
          <a:p>
            <a:fld id="{9746BA47-7DEE-4295-A91A-E976E9F1594A}" type="slidenum">
              <a:rPr lang="da-DK" smtClean="0"/>
              <a:t>6</a:t>
            </a:fld>
            <a:endParaRPr lang="da-DK" dirty="0"/>
          </a:p>
        </p:txBody>
      </p:sp>
    </p:spTree>
    <p:extLst>
      <p:ext uri="{BB962C8B-B14F-4D97-AF65-F5344CB8AC3E}">
        <p14:creationId xmlns:p14="http://schemas.microsoft.com/office/powerpoint/2010/main" val="3227939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746BA47-7DEE-4295-A91A-E976E9F1594A}" type="slidenum">
              <a:rPr lang="da-DK" smtClean="0"/>
              <a:t>7</a:t>
            </a:fld>
            <a:endParaRPr lang="da-DK"/>
          </a:p>
        </p:txBody>
      </p:sp>
    </p:spTree>
    <p:extLst>
      <p:ext uri="{BB962C8B-B14F-4D97-AF65-F5344CB8AC3E}">
        <p14:creationId xmlns:p14="http://schemas.microsoft.com/office/powerpoint/2010/main" val="134592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Slidet</a:t>
            </a:r>
            <a:r>
              <a:rPr lang="da-DK" dirty="0"/>
              <a:t> er interaktivt – dvs. </a:t>
            </a:r>
            <a:r>
              <a:rPr lang="da-DK"/>
              <a:t>du kan gå i visningstilstand og så klikke ind på beskrivelse af roller, inspiration til arbejdet med reflekterende team og eksempler på interviewskabeloner</a:t>
            </a:r>
          </a:p>
          <a:p>
            <a:endParaRPr lang="da-DK" dirty="0"/>
          </a:p>
        </p:txBody>
      </p:sp>
      <p:sp>
        <p:nvSpPr>
          <p:cNvPr id="4" name="Pladsholder til slidenummer 3"/>
          <p:cNvSpPr>
            <a:spLocks noGrp="1"/>
          </p:cNvSpPr>
          <p:nvPr>
            <p:ph type="sldNum" sz="quarter" idx="5"/>
          </p:nvPr>
        </p:nvSpPr>
        <p:spPr/>
        <p:txBody>
          <a:bodyPr/>
          <a:lstStyle/>
          <a:p>
            <a:fld id="{9746BA47-7DEE-4295-A91A-E976E9F1594A}" type="slidenum">
              <a:rPr lang="da-DK" smtClean="0"/>
              <a:t>8</a:t>
            </a:fld>
            <a:endParaRPr lang="da-DK"/>
          </a:p>
        </p:txBody>
      </p:sp>
    </p:spTree>
    <p:extLst>
      <p:ext uri="{BB962C8B-B14F-4D97-AF65-F5344CB8AC3E}">
        <p14:creationId xmlns:p14="http://schemas.microsoft.com/office/powerpoint/2010/main" val="346240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6BA47-7DEE-4295-A91A-E976E9F1594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5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4A6C6-6F11-472B-B7FD-CE3A2E9B126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5D912C5-9657-4BC1-A266-303DD2866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4C99B22-8AA4-4244-8D69-FE17ABC2AF17}"/>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ED5050FF-42EB-496F-8019-6620A07ED1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9B287ED-2E8C-4259-A622-85CD3AD05AE8}"/>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169043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4FADF-F899-4CA6-A454-7E91F6BFC42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4677D67-9DA9-4815-B06A-C0F31E33E7E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6D9C63F-BFF9-49B6-8C60-5002D89CB02A}"/>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1477DDDA-03FD-410E-BF05-CEE17A7DFDD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DBAF11C-16AD-423A-AF80-374C1C7D3A36}"/>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3483718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9A25CAD-282B-4DCC-A49A-769F9439233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806A0DD4-099A-4720-9F1E-164A64ACA13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BA2DB2E-B147-48DF-B544-08AB2985579B}"/>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C012D890-8507-4F2A-ADDE-E900551B4ED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6F8B8BB-9A94-4FA2-B152-2AC699470281}"/>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1182649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1"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950" y="1174273"/>
            <a:ext cx="687779"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729642"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3707298"/>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Text Placeholder 16"/>
          <p:cNvSpPr>
            <a:spLocks noGrp="1"/>
          </p:cNvSpPr>
          <p:nvPr>
            <p:ph type="body" sz="quarter" idx="16"/>
          </p:nvPr>
        </p:nvSpPr>
        <p:spPr>
          <a:xfrm>
            <a:off x="761699" y="5922000"/>
            <a:ext cx="2448638" cy="374400"/>
          </a:xfrm>
          <a:blipFill>
            <a:blip r:embed="rId2"/>
            <a:stretch>
              <a:fillRect/>
            </a:stretch>
          </a:blipFill>
        </p:spPr>
        <p:txBody>
          <a:bodyPr tIns="0">
            <a:normAutofit/>
          </a:bodyPr>
          <a:lstStyle>
            <a:lvl1pPr>
              <a:defRPr sz="100"/>
            </a:lvl1pPr>
          </a:lstStyle>
          <a:p>
            <a:pPr lvl="0"/>
            <a:r>
              <a:rPr lang="da-DK" noProof="1"/>
              <a:t>Rediger typografien i masterens</a:t>
            </a:r>
          </a:p>
        </p:txBody>
      </p:sp>
      <p:sp>
        <p:nvSpPr>
          <p:cNvPr id="11" name="AutoShape 4"/>
          <p:cNvSpPr>
            <a:spLocks/>
          </p:cNvSpPr>
          <p:nvPr userDrawn="1"/>
        </p:nvSpPr>
        <p:spPr bwMode="gray">
          <a:xfrm>
            <a:off x="-3107266" y="3168689"/>
            <a:ext cx="30014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619237" y="1916113"/>
            <a:ext cx="2458371"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331132" y="584200"/>
            <a:ext cx="2225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60183"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352" y="584200"/>
            <a:ext cx="2446866"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1440089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I - corporate (UK)">
    <p:spTree>
      <p:nvGrpSpPr>
        <p:cNvPr id="1" name=""/>
        <p:cNvGrpSpPr/>
        <p:nvPr/>
      </p:nvGrpSpPr>
      <p:grpSpPr>
        <a:xfrm>
          <a:off x="0" y="0"/>
          <a:ext cx="0" cy="0"/>
          <a:chOff x="0" y="0"/>
          <a:chExt cx="0" cy="0"/>
        </a:xfrm>
      </p:grpSpPr>
      <p:sp>
        <p:nvSpPr>
          <p:cNvPr id="14" name="Rectangle 24"/>
          <p:cNvSpPr/>
          <p:nvPr userDrawn="1"/>
        </p:nvSpPr>
        <p:spPr>
          <a:xfrm>
            <a:off x="1"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950" y="1174273"/>
            <a:ext cx="687779"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729642"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3707298"/>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1" name="AutoShape 4"/>
          <p:cNvSpPr>
            <a:spLocks/>
          </p:cNvSpPr>
          <p:nvPr userDrawn="1"/>
        </p:nvSpPr>
        <p:spPr bwMode="gray">
          <a:xfrm>
            <a:off x="-3107266" y="3168689"/>
            <a:ext cx="30014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1130" y="1916113"/>
            <a:ext cx="2170264" cy="1077218"/>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043024" y="584200"/>
            <a:ext cx="193719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60183"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352" y="584200"/>
            <a:ext cx="2446866"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Bring ideas to life</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
        <p:nvSpPr>
          <p:cNvPr id="17" name="Text Placeholder 16"/>
          <p:cNvSpPr>
            <a:spLocks noGrp="1"/>
          </p:cNvSpPr>
          <p:nvPr>
            <p:ph type="body" sz="quarter" idx="16"/>
          </p:nvPr>
        </p:nvSpPr>
        <p:spPr>
          <a:xfrm>
            <a:off x="761699" y="5922000"/>
            <a:ext cx="2448638" cy="374400"/>
          </a:xfrm>
          <a:blipFill>
            <a:blip r:embed="rId2"/>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1876702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II - stor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389" y="584200"/>
            <a:ext cx="8002529" cy="3863864"/>
          </a:xfrm>
        </p:spPr>
        <p:txBody>
          <a:bodyPr tIns="90000" anchor="t" anchorCtr="0"/>
          <a:lstStyle>
            <a:lvl1pPr>
              <a:defRPr sz="7200">
                <a:latin typeface="VIA Type Office Light"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2" name="AutoShape 4"/>
          <p:cNvSpPr>
            <a:spLocks/>
          </p:cNvSpPr>
          <p:nvPr userDrawn="1"/>
        </p:nvSpPr>
        <p:spPr bwMode="gray">
          <a:xfrm>
            <a:off x="-2601383" y="584200"/>
            <a:ext cx="24955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7"/>
            <a:ext cx="203383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9" name="Group 7"/>
          <p:cNvGrpSpPr/>
          <p:nvPr userDrawn="1"/>
        </p:nvGrpSpPr>
        <p:grpSpPr>
          <a:xfrm>
            <a:off x="-2389636" y="3657183"/>
            <a:ext cx="2276554"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 Placeholder 16"/>
          <p:cNvSpPr>
            <a:spLocks noGrp="1"/>
          </p:cNvSpPr>
          <p:nvPr>
            <p:ph type="body" sz="quarter" idx="16"/>
          </p:nvPr>
        </p:nvSpPr>
        <p:spPr>
          <a:xfrm>
            <a:off x="761699" y="5922000"/>
            <a:ext cx="2448638" cy="374400"/>
          </a:xfrm>
          <a:blipFill>
            <a:blip r:embed="rId5"/>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88382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III -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29" name="AutoShape 4"/>
          <p:cNvSpPr>
            <a:spLocks/>
          </p:cNvSpPr>
          <p:nvPr userDrawn="1"/>
        </p:nvSpPr>
        <p:spPr bwMode="gray">
          <a:xfrm>
            <a:off x="-2115051" y="584200"/>
            <a:ext cx="20092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0"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1"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7"/>
          <p:cNvGrpSpPr/>
          <p:nvPr userDrawn="1"/>
        </p:nvGrpSpPr>
        <p:grpSpPr>
          <a:xfrm>
            <a:off x="-2389636" y="3657183"/>
            <a:ext cx="2276554" cy="3180414"/>
            <a:chOff x="-2389014" y="3657183"/>
            <a:chExt cx="2275961" cy="3180414"/>
          </a:xfrm>
        </p:grpSpPr>
        <p:grpSp>
          <p:nvGrpSpPr>
            <p:cNvPr id="33" name="Gruppe 37"/>
            <p:cNvGrpSpPr/>
            <p:nvPr userDrawn="1"/>
          </p:nvGrpSpPr>
          <p:grpSpPr>
            <a:xfrm>
              <a:off x="-2261220" y="3657183"/>
              <a:ext cx="2148167" cy="3180414"/>
              <a:chOff x="-2261220" y="2628888"/>
              <a:chExt cx="2148167" cy="3180414"/>
            </a:xfrm>
          </p:grpSpPr>
          <p:pic>
            <p:nvPicPr>
              <p:cNvPr id="3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9"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0" name="Gruppe 40"/>
              <p:cNvGrpSpPr/>
              <p:nvPr userDrawn="1"/>
            </p:nvGrpSpPr>
            <p:grpSpPr>
              <a:xfrm>
                <a:off x="-1426464" y="4317211"/>
                <a:ext cx="1313411" cy="1492091"/>
                <a:chOff x="-1426464" y="4279878"/>
                <a:chExt cx="1313411" cy="1492091"/>
              </a:xfrm>
            </p:grpSpPr>
            <p:pic>
              <p:nvPicPr>
                <p:cNvPr id="4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2"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35" name="Lige forbindelse 47"/>
            <p:cNvCxnSpPr>
              <a:endCxn id="3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 Placeholder 16"/>
          <p:cNvSpPr>
            <a:spLocks noGrp="1"/>
          </p:cNvSpPr>
          <p:nvPr>
            <p:ph type="body" sz="quarter" idx="16"/>
          </p:nvPr>
        </p:nvSpPr>
        <p:spPr>
          <a:xfrm>
            <a:off x="761699" y="5922000"/>
            <a:ext cx="2448638" cy="374400"/>
          </a:xfrm>
          <a:blipFill>
            <a:blip r:embed="rId5"/>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608058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III lys foto baggrund">
    <p:spTree>
      <p:nvGrpSpPr>
        <p:cNvPr id="1" name=""/>
        <p:cNvGrpSpPr/>
        <p:nvPr/>
      </p:nvGrpSpPr>
      <p:grpSpPr>
        <a:xfrm>
          <a:off x="0" y="0"/>
          <a:ext cx="0" cy="0"/>
          <a:chOff x="0" y="0"/>
          <a:chExt cx="0" cy="0"/>
        </a:xfrm>
      </p:grpSpPr>
      <p:sp>
        <p:nvSpPr>
          <p:cNvPr id="15" name="Rectangle 24"/>
          <p:cNvSpPr/>
          <p:nvPr userDrawn="1"/>
        </p:nvSpPr>
        <p:spPr>
          <a:xfrm>
            <a:off x="1"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1" name="Pladsholder til billede 7"/>
          <p:cNvSpPr>
            <a:spLocks noGrp="1"/>
          </p:cNvSpPr>
          <p:nvPr>
            <p:ph type="pic" sz="quarter" idx="15"/>
          </p:nvPr>
        </p:nvSpPr>
        <p:spPr>
          <a:xfrm>
            <a:off x="1" y="0"/>
            <a:ext cx="12192000"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da-DK" dirty="0"/>
              <a:t>Klik på ikonet for at tilføje et billede</a:t>
            </a:r>
            <a:endParaRPr lang="en-GB"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6"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75"/>
          <p:cNvGrpSpPr>
            <a:grpSpLocks/>
          </p:cNvGrpSpPr>
          <p:nvPr userDrawn="1"/>
        </p:nvGrpSpPr>
        <p:grpSpPr bwMode="auto">
          <a:xfrm>
            <a:off x="12352867" y="1546869"/>
            <a:ext cx="2035705" cy="3053620"/>
            <a:chOff x="5186790" y="1517655"/>
            <a:chExt cx="2034660" cy="3052739"/>
          </a:xfrm>
        </p:grpSpPr>
        <p:sp>
          <p:nvSpPr>
            <p:cNvPr id="31"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32"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pe 78"/>
            <p:cNvGrpSpPr>
              <a:grpSpLocks/>
            </p:cNvGrpSpPr>
            <p:nvPr/>
          </p:nvGrpSpPr>
          <p:grpSpPr bwMode="auto">
            <a:xfrm>
              <a:off x="5186790" y="4191100"/>
              <a:ext cx="330061" cy="379294"/>
              <a:chOff x="1018031" y="6329953"/>
              <a:chExt cx="373412" cy="429112"/>
            </a:xfrm>
          </p:grpSpPr>
          <p:pic>
            <p:nvPicPr>
              <p:cNvPr id="34"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0" name="Text Placeholder 16"/>
          <p:cNvSpPr>
            <a:spLocks noGrp="1"/>
          </p:cNvSpPr>
          <p:nvPr>
            <p:ph type="body" sz="quarter" idx="16"/>
          </p:nvPr>
        </p:nvSpPr>
        <p:spPr>
          <a:xfrm>
            <a:off x="761699" y="5922000"/>
            <a:ext cx="2448638" cy="374400"/>
          </a:xfrm>
          <a:blipFill>
            <a:blip r:embed="rId5"/>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105550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ul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96555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0" y="584200"/>
            <a:ext cx="7959318"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6"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260287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ød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84543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F1F66-39D5-49ED-A507-3890B646D62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3DB03CE-E9BD-4C76-8553-972125DE7CB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5EB2AEF-FE4A-4625-8796-89C20A3DA364}"/>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FF5B0098-CF0F-4031-9C05-374003E9A0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6D2F192-B597-4DEA-86E5-EEC6B9ADBA4A}"/>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264808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lla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494745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å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763235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urkis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4156834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øn Forside III">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6"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Placeholder 16"/>
          <p:cNvSpPr>
            <a:spLocks noGrp="1"/>
          </p:cNvSpPr>
          <p:nvPr>
            <p:ph type="body" sz="quarter" idx="16"/>
          </p:nvPr>
        </p:nvSpPr>
        <p:spPr>
          <a:xfrm>
            <a:off x="761699" y="5922000"/>
            <a:ext cx="2448638" cy="374400"/>
          </a:xfrm>
          <a:blipFill>
            <a:blip r:embed="rId3"/>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298285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III mørk baggrund">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r>
              <a:rPr lang="da-DK"/>
              <a:t>Marts 2022</a:t>
            </a:r>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a:t>Læringslab 2</a:t>
            </a:r>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2"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6"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Placeholder 16"/>
          <p:cNvSpPr>
            <a:spLocks noGrp="1"/>
          </p:cNvSpPr>
          <p:nvPr>
            <p:ph type="body" sz="quarter" idx="14"/>
          </p:nvPr>
        </p:nvSpPr>
        <p:spPr>
          <a:xfrm>
            <a:off x="761698" y="5922000"/>
            <a:ext cx="2448638" cy="374400"/>
          </a:xfrm>
          <a:blipFill>
            <a:blip r:embed="rId4"/>
            <a:stretch>
              <a:fillRect/>
            </a:stretch>
          </a:blipFill>
        </p:spPr>
        <p:txBody>
          <a:bodyPr tIns="7200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855199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side III mørk foto baggrund">
    <p:spTree>
      <p:nvGrpSpPr>
        <p:cNvPr id="1" name=""/>
        <p:cNvGrpSpPr/>
        <p:nvPr/>
      </p:nvGrpSpPr>
      <p:grpSpPr>
        <a:xfrm>
          <a:off x="0" y="0"/>
          <a:ext cx="0" cy="0"/>
          <a:chOff x="0" y="0"/>
          <a:chExt cx="0" cy="0"/>
        </a:xfrm>
      </p:grpSpPr>
      <p:sp>
        <p:nvSpPr>
          <p:cNvPr id="25" name="Rectangle 2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8" name="Pladsholder til billede 7"/>
          <p:cNvSpPr>
            <a:spLocks noGrp="1"/>
          </p:cNvSpPr>
          <p:nvPr>
            <p:ph type="pic" sz="quarter" idx="15"/>
          </p:nvPr>
        </p:nvSpPr>
        <p:spPr>
          <a:xfrm>
            <a:off x="1" y="0"/>
            <a:ext cx="12192000" cy="6858000"/>
          </a:xfrm>
        </p:spPr>
        <p:txBody>
          <a:bodyPr tIns="864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dirty="0"/>
              <a:t>Klik på ikonet for at tilføje et billede</a:t>
            </a:r>
            <a:endParaRPr lang="en-GB"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baseline="0">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1" y="1835441"/>
            <a:ext cx="7920918"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r>
              <a:rPr lang="da-DK"/>
              <a:t>Marts 2022</a:t>
            </a:r>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a:t>Læringslab 2</a:t>
            </a:r>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6"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7"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18"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uppe 75"/>
          <p:cNvGrpSpPr>
            <a:grpSpLocks/>
          </p:cNvGrpSpPr>
          <p:nvPr userDrawn="1"/>
        </p:nvGrpSpPr>
        <p:grpSpPr bwMode="auto">
          <a:xfrm>
            <a:off x="12352867" y="1546869"/>
            <a:ext cx="2035705" cy="3053620"/>
            <a:chOff x="5186790" y="1517655"/>
            <a:chExt cx="2034660" cy="3052739"/>
          </a:xfrm>
        </p:grpSpPr>
        <p:sp>
          <p:nvSpPr>
            <p:cNvPr id="2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5186790" y="4191100"/>
              <a:ext cx="330061" cy="379294"/>
              <a:chOff x="1018031" y="6329953"/>
              <a:chExt cx="373412" cy="429112"/>
            </a:xfrm>
          </p:grpSpPr>
          <p:pic>
            <p:nvPicPr>
              <p:cNvPr id="28"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19" name="Text Placeholder 16"/>
          <p:cNvSpPr>
            <a:spLocks noGrp="1"/>
          </p:cNvSpPr>
          <p:nvPr>
            <p:ph type="body" sz="quarter" idx="14"/>
          </p:nvPr>
        </p:nvSpPr>
        <p:spPr>
          <a:xfrm>
            <a:off x="761698" y="5922000"/>
            <a:ext cx="2448638" cy="374400"/>
          </a:xfrm>
          <a:blipFill>
            <a:blip r:embed="rId6"/>
            <a:stretch>
              <a:fillRect/>
            </a:stretch>
          </a:blipFill>
        </p:spPr>
        <p:txBody>
          <a:bodyPr tIns="7200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442911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rside IV - Stort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4151493" y="1581394"/>
            <a:ext cx="3889013"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Klik på ikonet for at tilføje et ikon</a:t>
            </a:r>
            <a:endParaRPr lang="en-GB" dirty="0"/>
          </a:p>
        </p:txBody>
      </p:sp>
      <p:sp>
        <p:nvSpPr>
          <p:cNvPr id="15" name="Text Placeholder 1"/>
          <p:cNvSpPr>
            <a:spLocks noGrp="1"/>
          </p:cNvSpPr>
          <p:nvPr>
            <p:ph type="body" sz="quarter" idx="13" hasCustomPrompt="1"/>
          </p:nvPr>
        </p:nvSpPr>
        <p:spPr>
          <a:xfrm>
            <a:off x="768350" y="579714"/>
            <a:ext cx="518371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16" name="Text Placeholder 2"/>
          <p:cNvSpPr>
            <a:spLocks noGrp="1"/>
          </p:cNvSpPr>
          <p:nvPr>
            <p:ph type="body" sz="quarter" idx="15" hasCustomPrompt="1"/>
          </p:nvPr>
        </p:nvSpPr>
        <p:spPr>
          <a:xfrm>
            <a:off x="6239934" y="579714"/>
            <a:ext cx="518371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3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7"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7"/>
          <p:cNvGrpSpPr/>
          <p:nvPr userDrawn="1"/>
        </p:nvGrpSpPr>
        <p:grpSpPr>
          <a:xfrm>
            <a:off x="-2389636" y="3657183"/>
            <a:ext cx="2276554"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uppe 75"/>
          <p:cNvGrpSpPr>
            <a:grpSpLocks/>
          </p:cNvGrpSpPr>
          <p:nvPr userDrawn="1"/>
        </p:nvGrpSpPr>
        <p:grpSpPr bwMode="auto">
          <a:xfrm>
            <a:off x="12352867" y="1546869"/>
            <a:ext cx="2035705" cy="3053620"/>
            <a:chOff x="5186790" y="1517655"/>
            <a:chExt cx="2034660" cy="3052739"/>
          </a:xfrm>
        </p:grpSpPr>
        <p:sp>
          <p:nvSpPr>
            <p:cNvPr id="33"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ikon</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ikon</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ikonets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ikonet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ikonets hjørner</a:t>
              </a:r>
            </a:p>
          </p:txBody>
        </p:sp>
        <p:pic>
          <p:nvPicPr>
            <p:cNvPr id="36"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78"/>
            <p:cNvGrpSpPr>
              <a:grpSpLocks/>
            </p:cNvGrpSpPr>
            <p:nvPr/>
          </p:nvGrpSpPr>
          <p:grpSpPr bwMode="auto">
            <a:xfrm>
              <a:off x="5186790" y="4191100"/>
              <a:ext cx="330061" cy="379294"/>
              <a:chOff x="1018031" y="6329953"/>
              <a:chExt cx="373412" cy="429112"/>
            </a:xfrm>
          </p:grpSpPr>
          <p:pic>
            <p:nvPicPr>
              <p:cNvPr id="53"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1" name="Text Placeholder 16"/>
          <p:cNvSpPr>
            <a:spLocks noGrp="1"/>
          </p:cNvSpPr>
          <p:nvPr>
            <p:ph type="body" sz="quarter" idx="17"/>
          </p:nvPr>
        </p:nvSpPr>
        <p:spPr>
          <a:xfrm>
            <a:off x="761699" y="5922000"/>
            <a:ext cx="2448638" cy="374400"/>
          </a:xfrm>
          <a:blipFill>
            <a:blip r:embed="rId7"/>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4049396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sside I">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767409" y="1916113"/>
            <a:ext cx="10657184" cy="3922720"/>
          </a:xfrm>
        </p:spPr>
        <p:txBody>
          <a:bodyPr/>
          <a:lstStyle>
            <a:lvl1pPr marL="0" indent="0">
              <a:lnSpc>
                <a:spcPct val="100000"/>
              </a:lnSpc>
              <a:spcBef>
                <a:spcPts val="0"/>
              </a:spcBef>
              <a:spcAft>
                <a:spcPts val="0"/>
              </a:spcAft>
              <a:buFont typeface="Arial" panose="020B0604020202020204" pitchFamily="34" charset="0"/>
              <a:buChar char="​"/>
              <a:defRPr baseline="0"/>
            </a:lvl1pPr>
            <a:lvl2pPr marL="0" indent="0">
              <a:lnSpc>
                <a:spcPct val="100000"/>
              </a:lnSpc>
              <a:spcBef>
                <a:spcPts val="0"/>
              </a:spcBef>
              <a:buFont typeface="Arial" panose="020B0604020202020204" pitchFamily="34" charset="0"/>
              <a:buChar char="​"/>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Font typeface="Arial" panose="020B0604020202020204" pitchFamily="34" charset="0"/>
              <a:buChar char="​"/>
              <a:defRPr sz="1400"/>
            </a:lvl4pPr>
            <a:lvl5pPr marL="0" indent="0">
              <a:lnSpc>
                <a:spcPct val="100000"/>
              </a:lnSpc>
              <a:spcBef>
                <a:spcPts val="0"/>
              </a:spcBef>
              <a:buFont typeface="Arial" panose="020B0604020202020204" pitchFamily="34" charset="0"/>
              <a:buChar char="​"/>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Char char="​"/>
              <a:defRPr sz="1050"/>
            </a:lvl7pPr>
            <a:lvl8pPr marL="0" indent="0">
              <a:lnSpc>
                <a:spcPct val="100000"/>
              </a:lnSpc>
              <a:spcBef>
                <a:spcPts val="0"/>
              </a:spcBef>
              <a:buFont typeface="Arial" panose="020B0604020202020204" pitchFamily="34" charset="0"/>
              <a:buChar char="​"/>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27" name="Group 7"/>
          <p:cNvGrpSpPr/>
          <p:nvPr userDrawn="1"/>
        </p:nvGrpSpPr>
        <p:grpSpPr>
          <a:xfrm>
            <a:off x="-2389636" y="3657183"/>
            <a:ext cx="2276554" cy="3180414"/>
            <a:chOff x="-2389014" y="3657183"/>
            <a:chExt cx="2275961" cy="3180414"/>
          </a:xfrm>
        </p:grpSpPr>
        <p:grpSp>
          <p:nvGrpSpPr>
            <p:cNvPr id="28"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9"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30" name="Lige forbindelse 47"/>
            <p:cNvCxnSpPr>
              <a:endCxn id="29"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3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AutoShape 4"/>
          <p:cNvSpPr>
            <a:spLocks/>
          </p:cNvSpPr>
          <p:nvPr userDrawn="1"/>
        </p:nvSpPr>
        <p:spPr bwMode="gray">
          <a:xfrm>
            <a:off x="-2197324" y="-11761"/>
            <a:ext cx="211792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57"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1109" y="63679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657" y="3200301"/>
            <a:ext cx="45731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97" y="3200302"/>
            <a:ext cx="214368"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265" y="3455571"/>
            <a:ext cx="438264"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133" y="3455571"/>
            <a:ext cx="219132"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2" name="Rounded Rectangle 46"/>
          <p:cNvSpPr/>
          <p:nvPr userDrawn="1"/>
        </p:nvSpPr>
        <p:spPr>
          <a:xfrm>
            <a:off x="-541502" y="3458746"/>
            <a:ext cx="21436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32" name="Text Placeholder 16"/>
          <p:cNvSpPr>
            <a:spLocks noGrp="1"/>
          </p:cNvSpPr>
          <p:nvPr>
            <p:ph type="body" sz="quarter" idx="16"/>
          </p:nvPr>
        </p:nvSpPr>
        <p:spPr>
          <a:xfrm>
            <a:off x="761699" y="5922000"/>
            <a:ext cx="2448638" cy="374400"/>
          </a:xfrm>
          <a:blipFill>
            <a:blip r:embed="rId7"/>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55581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29" name="TextBox 3"/>
          <p:cNvSpPr txBox="1"/>
          <p:nvPr userDrawn="1"/>
        </p:nvSpPr>
        <p:spPr>
          <a:xfrm>
            <a:off x="-2547211" y="6631"/>
            <a:ext cx="2386344"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21" name="Group 7"/>
          <p:cNvGrpSpPr/>
          <p:nvPr userDrawn="1"/>
        </p:nvGrpSpPr>
        <p:grpSpPr>
          <a:xfrm>
            <a:off x="-2389636" y="3657183"/>
            <a:ext cx="2276554"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0" name="Gruppe 40"/>
              <p:cNvGrpSpPr/>
              <p:nvPr userDrawn="1"/>
            </p:nvGrpSpPr>
            <p:grpSpPr>
              <a:xfrm>
                <a:off x="-1426464" y="4317211"/>
                <a:ext cx="1313411" cy="1492091"/>
                <a:chOff x="-1426464" y="4279878"/>
                <a:chExt cx="1313411" cy="1492091"/>
              </a:xfrm>
            </p:grpSpPr>
            <p:pic>
              <p:nvPicPr>
                <p:cNvPr id="3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 Placeholder 6"/>
          <p:cNvSpPr>
            <a:spLocks noGrp="1"/>
          </p:cNvSpPr>
          <p:nvPr>
            <p:ph type="body" sz="quarter" idx="17" hasCustomPrompt="1"/>
          </p:nvPr>
        </p:nvSpPr>
        <p:spPr>
          <a:xfrm>
            <a:off x="768350" y="1916114"/>
            <a:ext cx="10655175" cy="3925887"/>
          </a:xfrm>
        </p:spPr>
        <p:txBody>
          <a:bodyPr/>
          <a:lstStyle>
            <a:lvl2pPr>
              <a:defRPr baseline="0"/>
            </a:lvl2pPr>
            <a:lvl3pPr>
              <a:defRPr/>
            </a:lvl3pPr>
            <a:lvl4pPr>
              <a:defRPr baseline="0"/>
            </a:lvl4pPr>
            <a:lvl5pPr>
              <a:defRPr/>
            </a:lvl5p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2" name="Text Placeholder 16"/>
          <p:cNvSpPr>
            <a:spLocks noGrp="1"/>
          </p:cNvSpPr>
          <p:nvPr>
            <p:ph type="body" sz="quarter" idx="16"/>
          </p:nvPr>
        </p:nvSpPr>
        <p:spPr>
          <a:xfrm>
            <a:off x="761699" y="5922000"/>
            <a:ext cx="2448638" cy="374400"/>
          </a:xfrm>
          <a:blipFill>
            <a:blip r:embed="rId4"/>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065356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holdsside III - lille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0182" y="584201"/>
            <a:ext cx="5191885" cy="756569"/>
          </a:xfrm>
        </p:spPr>
        <p:txBody>
          <a:bodyPr tIns="0"/>
          <a:lstStyle>
            <a:lvl1pPr>
              <a:lnSpc>
                <a:spcPct val="80000"/>
              </a:lnSpc>
              <a:defRPr sz="2500" spc="-100" baseline="0">
                <a:latin typeface="+mj-lt"/>
              </a:defRPr>
            </a:lvl1pPr>
          </a:lstStyle>
          <a:p>
            <a:r>
              <a:rPr lang="da-DK" dirty="0"/>
              <a:t>Overskrift i maksimalt to linjer</a:t>
            </a:r>
          </a:p>
        </p:txBody>
      </p:sp>
      <p:sp>
        <p:nvSpPr>
          <p:cNvPr id="30" name="Text Placeholder 2"/>
          <p:cNvSpPr>
            <a:spLocks noGrp="1"/>
          </p:cNvSpPr>
          <p:nvPr>
            <p:ph type="body" sz="quarter" idx="15" hasCustomPrompt="1"/>
          </p:nvPr>
        </p:nvSpPr>
        <p:spPr>
          <a:xfrm>
            <a:off x="6239934" y="579714"/>
            <a:ext cx="518371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3" name="Content Placeholder 3"/>
          <p:cNvSpPr>
            <a:spLocks noGrp="1"/>
          </p:cNvSpPr>
          <p:nvPr>
            <p:ph idx="1" hasCustomPrompt="1"/>
          </p:nvPr>
        </p:nvSpPr>
        <p:spPr>
          <a:xfrm>
            <a:off x="767409" y="1916113"/>
            <a:ext cx="10657184" cy="3922720"/>
          </a:xfrm>
        </p:spPr>
        <p:txBody>
          <a:bodyPr/>
          <a:lstStyle>
            <a:lvl1pPr marL="0" indent="0">
              <a:lnSpc>
                <a:spcPct val="100000"/>
              </a:lnSpc>
              <a:spcBef>
                <a:spcPts val="0"/>
              </a:spcBef>
              <a:spcAft>
                <a:spcPts val="1200"/>
              </a:spcAft>
              <a:buFont typeface="Arial" panose="020B0604020202020204" pitchFamily="34" charset="0"/>
              <a:buChar char="​"/>
              <a:defRPr/>
            </a:lvl1pPr>
            <a:lvl2pPr marL="0" indent="0">
              <a:lnSpc>
                <a:spcPct val="89000"/>
              </a:lnSpc>
              <a:spcBef>
                <a:spcPts val="0"/>
              </a:spcBef>
              <a:buFont typeface="Arial" panose="020B0604020202020204" pitchFamily="34" charset="0"/>
              <a:buChar char="​"/>
              <a:defRPr sz="1400" baseline="0"/>
            </a:lvl2pPr>
            <a:lvl3pPr marL="0" indent="0">
              <a:spcBef>
                <a:spcPts val="0"/>
              </a:spcBef>
              <a:buFont typeface="Arial" panose="020B0604020202020204" pitchFamily="34" charset="0"/>
              <a:buChar char="​"/>
              <a:defRPr spc="-90" baseline="0">
                <a:latin typeface="VIA Type Office Light" panose="02000503000000020004" pitchFamily="2" charset="0"/>
              </a:defRPr>
            </a:lvl3pPr>
            <a:lvl4pPr marL="0" indent="0">
              <a:lnSpc>
                <a:spcPct val="89000"/>
              </a:lnSpc>
              <a:spcBef>
                <a:spcPts val="0"/>
              </a:spcBef>
              <a:buFont typeface="Arial" panose="020B0604020202020204" pitchFamily="34" charset="0"/>
              <a:buChar char="​"/>
              <a:defRPr/>
            </a:lvl4pPr>
            <a:lvl5pPr marL="0" indent="0">
              <a:lnSpc>
                <a:spcPct val="89000"/>
              </a:lnSpc>
              <a:spcBef>
                <a:spcPts val="0"/>
              </a:spcBef>
              <a:buFont typeface="Arial" panose="020B0604020202020204" pitchFamily="34" charset="0"/>
              <a:buChar char="​"/>
              <a:defRPr>
                <a:latin typeface="VIA Type Office Light" panose="02000503000000020004" pitchFamily="2" charset="0"/>
              </a:defRPr>
            </a:lvl5pPr>
          </a:lstStyle>
          <a:p>
            <a:pPr lvl="0"/>
            <a:r>
              <a:rPr lang="da-DK" dirty="0"/>
              <a:t>Første niveau tekst </a:t>
            </a:r>
            <a:r>
              <a:rPr lang="da-DK" dirty="0" err="1"/>
              <a:t>regular</a:t>
            </a:r>
            <a:r>
              <a:rPr lang="da-DK" dirty="0"/>
              <a:t>, brug forøg/formindsk listeniveau for at hoppe mellem niveauerne</a:t>
            </a:r>
          </a:p>
          <a:p>
            <a:pPr lvl="1"/>
            <a:r>
              <a:rPr lang="da-DK" dirty="0"/>
              <a:t>H5 </a:t>
            </a:r>
            <a:r>
              <a:rPr lang="da-DK" dirty="0" err="1"/>
              <a:t>Regular</a:t>
            </a:r>
            <a:endParaRPr lang="da-DK" dirty="0"/>
          </a:p>
          <a:p>
            <a:pPr lvl="2"/>
            <a:r>
              <a:rPr lang="da-DK" dirty="0"/>
              <a:t>H5 Light</a:t>
            </a:r>
          </a:p>
          <a:p>
            <a:pPr lvl="3"/>
            <a:r>
              <a:rPr lang="da-DK" dirty="0"/>
              <a:t>H6 </a:t>
            </a:r>
            <a:r>
              <a:rPr lang="da-DK" dirty="0" err="1"/>
              <a:t>Regular</a:t>
            </a:r>
            <a:endParaRPr lang="da-DK" dirty="0"/>
          </a:p>
          <a:p>
            <a:pPr lvl="4"/>
            <a:r>
              <a:rPr lang="da-DK" dirty="0"/>
              <a:t>H6 Light</a:t>
            </a:r>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37" name="TextBox 3"/>
          <p:cNvSpPr txBox="1"/>
          <p:nvPr userDrawn="1"/>
        </p:nvSpPr>
        <p:spPr>
          <a:xfrm>
            <a:off x="-2389636" y="6631"/>
            <a:ext cx="222876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31" name="AutoShape 4"/>
          <p:cNvSpPr>
            <a:spLocks/>
          </p:cNvSpPr>
          <p:nvPr userDrawn="1"/>
        </p:nvSpPr>
        <p:spPr bwMode="gray">
          <a:xfrm>
            <a:off x="-2389637" y="584200"/>
            <a:ext cx="2283804"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8" name="Group 7"/>
          <p:cNvGrpSpPr/>
          <p:nvPr userDrawn="1"/>
        </p:nvGrpSpPr>
        <p:grpSpPr>
          <a:xfrm>
            <a:off x="-2389636" y="3657183"/>
            <a:ext cx="2276554" cy="3180414"/>
            <a:chOff x="-2389014" y="3657183"/>
            <a:chExt cx="2275961" cy="3180414"/>
          </a:xfrm>
        </p:grpSpPr>
        <p:grpSp>
          <p:nvGrpSpPr>
            <p:cNvPr id="39" name="Gruppe 37"/>
            <p:cNvGrpSpPr/>
            <p:nvPr userDrawn="1"/>
          </p:nvGrpSpPr>
          <p:grpSpPr>
            <a:xfrm>
              <a:off x="-2261220" y="3657183"/>
              <a:ext cx="2148167" cy="3180414"/>
              <a:chOff x="-2261220" y="2628888"/>
              <a:chExt cx="2148167" cy="3180414"/>
            </a:xfrm>
          </p:grpSpPr>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5"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6" name="Gruppe 40"/>
              <p:cNvGrpSpPr/>
              <p:nvPr userDrawn="1"/>
            </p:nvGrpSpPr>
            <p:grpSpPr>
              <a:xfrm>
                <a:off x="-1426464" y="4317211"/>
                <a:ext cx="1313411" cy="1492091"/>
                <a:chOff x="-1426464" y="4279878"/>
                <a:chExt cx="1313411" cy="1492091"/>
              </a:xfrm>
            </p:grpSpPr>
            <p:pic>
              <p:nvPicPr>
                <p:cNvPr id="47"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8"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0"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1" name="Lige forbindelse 47"/>
            <p:cNvCxnSpPr>
              <a:endCxn id="40"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3"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657" y="3200301"/>
            <a:ext cx="45731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43"/>
          <p:cNvSpPr/>
          <p:nvPr userDrawn="1"/>
        </p:nvSpPr>
        <p:spPr>
          <a:xfrm>
            <a:off x="-323997" y="3200302"/>
            <a:ext cx="214368"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53"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265" y="3455571"/>
            <a:ext cx="438264"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45"/>
          <p:cNvSpPr/>
          <p:nvPr userDrawn="1"/>
        </p:nvSpPr>
        <p:spPr>
          <a:xfrm>
            <a:off x="-327133" y="3455571"/>
            <a:ext cx="219132"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55" name="Rounded Rectangle 46"/>
          <p:cNvSpPr/>
          <p:nvPr userDrawn="1"/>
        </p:nvSpPr>
        <p:spPr>
          <a:xfrm>
            <a:off x="-541502" y="3458746"/>
            <a:ext cx="21436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9" name="Text Placeholder 16"/>
          <p:cNvSpPr>
            <a:spLocks noGrp="1"/>
          </p:cNvSpPr>
          <p:nvPr>
            <p:ph type="body" sz="quarter" idx="16"/>
          </p:nvPr>
        </p:nvSpPr>
        <p:spPr>
          <a:xfrm>
            <a:off x="761699" y="5922000"/>
            <a:ext cx="2448638" cy="374400"/>
          </a:xfrm>
          <a:blipFill>
            <a:blip r:embed="rId6"/>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421516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E94BE4-C420-4E99-A54E-C4FF49F5531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2F33D2D-A5AF-49BA-A332-5CFC101A77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FFB3299-AD0A-43DD-B7DD-0C3667523927}"/>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14062211-E35F-49A0-B5E1-514444CAA3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3F7C4A-7EB0-44AF-A2B8-D60E6B81948B}"/>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2091202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ammenlign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Text Placeholder 2"/>
          <p:cNvSpPr>
            <a:spLocks noGrp="1"/>
          </p:cNvSpPr>
          <p:nvPr>
            <p:ph type="body" idx="1" hasCustomPrompt="1"/>
          </p:nvPr>
        </p:nvSpPr>
        <p:spPr>
          <a:xfrm>
            <a:off x="768352" y="1914575"/>
            <a:ext cx="518371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4" name="Content Placeholder 3"/>
          <p:cNvSpPr>
            <a:spLocks noGrp="1"/>
          </p:cNvSpPr>
          <p:nvPr>
            <p:ph sz="half" idx="2"/>
          </p:nvPr>
        </p:nvSpPr>
        <p:spPr>
          <a:xfrm>
            <a:off x="768352" y="2528887"/>
            <a:ext cx="518371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Text Placeholder 4"/>
          <p:cNvSpPr>
            <a:spLocks noGrp="1"/>
          </p:cNvSpPr>
          <p:nvPr>
            <p:ph type="body" sz="quarter" idx="3" hasCustomPrompt="1"/>
          </p:nvPr>
        </p:nvSpPr>
        <p:spPr>
          <a:xfrm>
            <a:off x="6239934" y="1914577"/>
            <a:ext cx="518466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6" name="Content Placeholder 5"/>
          <p:cNvSpPr>
            <a:spLocks noGrp="1"/>
          </p:cNvSpPr>
          <p:nvPr>
            <p:ph sz="quarter" idx="4"/>
          </p:nvPr>
        </p:nvSpPr>
        <p:spPr>
          <a:xfrm>
            <a:off x="6239934" y="2528889"/>
            <a:ext cx="5184658"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7" name="Date Placeholder 6"/>
          <p:cNvSpPr>
            <a:spLocks noGrp="1"/>
          </p:cNvSpPr>
          <p:nvPr>
            <p:ph type="dt" sz="half" idx="10"/>
          </p:nvPr>
        </p:nvSpPr>
        <p:spPr/>
        <p:txBody>
          <a:bodyPr/>
          <a:lstStyle/>
          <a:p>
            <a:r>
              <a:rPr lang="da-DK"/>
              <a:t>Marts 2022</a:t>
            </a:r>
            <a:endParaRPr lang="da-DK" dirty="0"/>
          </a:p>
        </p:txBody>
      </p:sp>
      <p:sp>
        <p:nvSpPr>
          <p:cNvPr id="8" name="Footer Placeholder 7"/>
          <p:cNvSpPr>
            <a:spLocks noGrp="1"/>
          </p:cNvSpPr>
          <p:nvPr>
            <p:ph type="ftr" sz="quarter" idx="11"/>
          </p:nvPr>
        </p:nvSpPr>
        <p:spPr/>
        <p:txBody>
          <a:bodyPr/>
          <a:lstStyle/>
          <a:p>
            <a:r>
              <a:rPr lang="da-DK"/>
              <a:t>Læringslab 2</a:t>
            </a:r>
            <a:endParaRPr lang="da-DK" dirty="0"/>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dirty="0"/>
          </a:p>
        </p:txBody>
      </p:sp>
      <p:sp>
        <p:nvSpPr>
          <p:cNvPr id="12" name="Text Placeholder 16"/>
          <p:cNvSpPr>
            <a:spLocks noGrp="1"/>
          </p:cNvSpPr>
          <p:nvPr>
            <p:ph type="body" sz="quarter" idx="16"/>
          </p:nvPr>
        </p:nvSpPr>
        <p:spPr>
          <a:xfrm>
            <a:off x="761699" y="5922000"/>
            <a:ext cx="2448638" cy="374400"/>
          </a:xfrm>
          <a:blipFill>
            <a:blip r:embed="rId2"/>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93765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holdsside V - lys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21161" y="-6350"/>
            <a:ext cx="5970840" cy="6864350"/>
          </a:xfrm>
          <a:solidFill>
            <a:schemeClr val="bg1"/>
          </a:solidFill>
        </p:spPr>
        <p:txBody>
          <a:bodyPr tIns="792000" anchor="ctr" anchorCtr="0">
            <a:normAutofit/>
          </a:bodyPr>
          <a:lstStyle>
            <a:lvl1pPr marL="0" indent="0" algn="ctr">
              <a:buNone/>
              <a:defRPr sz="1800">
                <a:latin typeface="VIA Type Office Light" panose="02000503000000020004" pitchFamily="2" charset="0"/>
              </a:defRPr>
            </a:lvl1pPr>
          </a:lstStyle>
          <a:p>
            <a:r>
              <a:rPr lang="da-DK" dirty="0"/>
              <a:t>Klik på ikonet for at tilføje et billede</a:t>
            </a:r>
            <a:endParaRPr lang="en-GB" dirty="0"/>
          </a:p>
        </p:txBody>
      </p:sp>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28" name="Title 1"/>
          <p:cNvSpPr>
            <a:spLocks noGrp="1"/>
          </p:cNvSpPr>
          <p:nvPr>
            <p:ph type="title" hasCustomPrompt="1"/>
          </p:nvPr>
        </p:nvSpPr>
        <p:spPr>
          <a:xfrm>
            <a:off x="697341" y="584199"/>
            <a:ext cx="5256314" cy="1808130"/>
          </a:xfrm>
        </p:spPr>
        <p:txBody>
          <a:bodyPr/>
          <a:lstStyle>
            <a:lvl1pPr>
              <a:defRPr baseline="0"/>
            </a:lvl1pPr>
          </a:lstStyle>
          <a:p>
            <a:r>
              <a:rPr lang="da-DK" dirty="0"/>
              <a:t>Overskrift</a:t>
            </a:r>
          </a:p>
        </p:txBody>
      </p:sp>
      <p:sp>
        <p:nvSpPr>
          <p:cNvPr id="37" name="Text Placeholder 2"/>
          <p:cNvSpPr>
            <a:spLocks noGrp="1"/>
          </p:cNvSpPr>
          <p:nvPr>
            <p:ph type="body" sz="quarter" idx="19" hasCustomPrompt="1"/>
          </p:nvPr>
        </p:nvSpPr>
        <p:spPr>
          <a:xfrm>
            <a:off x="769940" y="2392329"/>
            <a:ext cx="518535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p>
          <a:p>
            <a:pPr lvl="5"/>
            <a:r>
              <a:rPr lang="en-US" dirty="0"/>
              <a:t>6</a:t>
            </a:r>
          </a:p>
          <a:p>
            <a:pPr lvl="6"/>
            <a:r>
              <a:rPr lang="en-US" dirty="0"/>
              <a:t>7</a:t>
            </a:r>
            <a:endParaRPr lang="da-DK" dirty="0"/>
          </a:p>
        </p:txBody>
      </p:sp>
      <p:grpSp>
        <p:nvGrpSpPr>
          <p:cNvPr id="43" name="Group 7"/>
          <p:cNvGrpSpPr/>
          <p:nvPr userDrawn="1"/>
        </p:nvGrpSpPr>
        <p:grpSpPr>
          <a:xfrm>
            <a:off x="-2389636" y="3657183"/>
            <a:ext cx="2276554" cy="3180414"/>
            <a:chOff x="-2389014" y="3657183"/>
            <a:chExt cx="2275961" cy="3180414"/>
          </a:xfrm>
        </p:grpSpPr>
        <p:grpSp>
          <p:nvGrpSpPr>
            <p:cNvPr id="44" name="Gruppe 37"/>
            <p:cNvGrpSpPr/>
            <p:nvPr userDrawn="1"/>
          </p:nvGrpSpPr>
          <p:grpSpPr>
            <a:xfrm>
              <a:off x="-2261220" y="3657183"/>
              <a:ext cx="2148167" cy="3180414"/>
              <a:chOff x="-2261220" y="2628888"/>
              <a:chExt cx="2148167" cy="3180414"/>
            </a:xfrm>
          </p:grpSpPr>
          <p:pic>
            <p:nvPicPr>
              <p:cNvPr id="4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1" name="Gruppe 40"/>
              <p:cNvGrpSpPr/>
              <p:nvPr userDrawn="1"/>
            </p:nvGrpSpPr>
            <p:grpSpPr>
              <a:xfrm>
                <a:off x="-1426464" y="4317211"/>
                <a:ext cx="1313411" cy="1492091"/>
                <a:chOff x="-1426464" y="4279878"/>
                <a:chExt cx="1313411" cy="1492091"/>
              </a:xfrm>
            </p:grpSpPr>
            <p:pic>
              <p:nvPicPr>
                <p:cNvPr id="5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5"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6" name="Lige forbindelse 47"/>
            <p:cNvCxnSpPr>
              <a:endCxn id="45"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8"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uppe 55"/>
          <p:cNvGrpSpPr/>
          <p:nvPr userDrawn="1"/>
        </p:nvGrpSpPr>
        <p:grpSpPr>
          <a:xfrm>
            <a:off x="-552657" y="3173139"/>
            <a:ext cx="457319" cy="464820"/>
            <a:chOff x="-552513" y="3200301"/>
            <a:chExt cx="457200" cy="464820"/>
          </a:xfrm>
        </p:grpSpPr>
        <p:pic>
          <p:nvPicPr>
            <p:cNvPr id="5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59"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1"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62" name="AutoShape 4"/>
          <p:cNvSpPr>
            <a:spLocks/>
          </p:cNvSpPr>
          <p:nvPr userDrawn="1"/>
        </p:nvSpPr>
        <p:spPr bwMode="gray">
          <a:xfrm>
            <a:off x="-2197324" y="584200"/>
            <a:ext cx="211792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3" name="AutoShape 4"/>
          <p:cNvSpPr>
            <a:spLocks/>
          </p:cNvSpPr>
          <p:nvPr userDrawn="1"/>
        </p:nvSpPr>
        <p:spPr bwMode="gray">
          <a:xfrm>
            <a:off x="-2197324" y="584200"/>
            <a:ext cx="211792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4"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87042"/>
          <a:stretch/>
        </p:blipFill>
        <p:spPr bwMode="auto">
          <a:xfrm>
            <a:off x="-1621109" y="1232757"/>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Gruppe 75"/>
          <p:cNvGrpSpPr>
            <a:grpSpLocks/>
          </p:cNvGrpSpPr>
          <p:nvPr userDrawn="1"/>
        </p:nvGrpSpPr>
        <p:grpSpPr bwMode="auto">
          <a:xfrm>
            <a:off x="12352867" y="1546869"/>
            <a:ext cx="203570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8" name="Text Placeholder 16"/>
          <p:cNvSpPr>
            <a:spLocks noGrp="1"/>
          </p:cNvSpPr>
          <p:nvPr>
            <p:ph type="body" sz="quarter" idx="16"/>
          </p:nvPr>
        </p:nvSpPr>
        <p:spPr>
          <a:xfrm>
            <a:off x="761699" y="5922000"/>
            <a:ext cx="2448638" cy="374400"/>
          </a:xfrm>
          <a:blipFill>
            <a:blip r:embed="rId9"/>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918894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1" y="0"/>
            <a:ext cx="12192000" cy="68580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dirty="0"/>
              <a:t>Klik på ikonet for at tilføje et billede</a:t>
            </a:r>
            <a:endParaRPr lang="en-GB" dirty="0"/>
          </a:p>
        </p:txBody>
      </p:sp>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grpSp>
        <p:nvGrpSpPr>
          <p:cNvPr id="13" name="Gruppe 75"/>
          <p:cNvGrpSpPr>
            <a:grpSpLocks/>
          </p:cNvGrpSpPr>
          <p:nvPr userDrawn="1"/>
        </p:nvGrpSpPr>
        <p:grpSpPr bwMode="auto">
          <a:xfrm>
            <a:off x="12352867" y="1546869"/>
            <a:ext cx="2035705" cy="3053620"/>
            <a:chOff x="5186790" y="1517655"/>
            <a:chExt cx="2034660" cy="3052739"/>
          </a:xfrm>
        </p:grpSpPr>
        <p:sp>
          <p:nvSpPr>
            <p:cNvPr id="14"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5186790" y="4191100"/>
              <a:ext cx="330061" cy="379294"/>
              <a:chOff x="1018031" y="6329953"/>
              <a:chExt cx="373412" cy="429112"/>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15" name="Text Placeholder 16"/>
          <p:cNvSpPr>
            <a:spLocks noGrp="1"/>
          </p:cNvSpPr>
          <p:nvPr>
            <p:ph type="body" sz="quarter" idx="16"/>
          </p:nvPr>
        </p:nvSpPr>
        <p:spPr>
          <a:xfrm>
            <a:off x="761699" y="5922000"/>
            <a:ext cx="2448638" cy="374400"/>
          </a:xfrm>
          <a:blipFill>
            <a:blip r:embed="rId4"/>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572987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dholdsside V - Mørk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21161" y="-6350"/>
            <a:ext cx="5970840" cy="6864350"/>
          </a:xfrm>
          <a:solidFill>
            <a:schemeClr val="tx1"/>
          </a:solidFill>
        </p:spPr>
        <p:txBody>
          <a:bodyPr tIns="792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dirty="0"/>
              <a:t>Klik på ikonet for at tilføje et billede</a:t>
            </a:r>
            <a:endParaRPr lang="en-GB"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28" name="Date Placeholder 3"/>
          <p:cNvSpPr>
            <a:spLocks noGrp="1"/>
          </p:cNvSpPr>
          <p:nvPr>
            <p:ph type="dt" sz="half" idx="10"/>
          </p:nvPr>
        </p:nvSpPr>
        <p:spPr>
          <a:xfrm>
            <a:off x="8976320" y="5920436"/>
            <a:ext cx="2448272" cy="374400"/>
          </a:xfrm>
          <a:blipFill>
            <a:blip r:embed="rId2"/>
            <a:stretch>
              <a:fillRect/>
            </a:stretch>
          </a:blipFill>
        </p:spPr>
        <p:txBody>
          <a:bodyPr/>
          <a:lstStyle>
            <a:lvl1pPr>
              <a:defRPr>
                <a:solidFill>
                  <a:schemeClr val="bg1"/>
                </a:solidFill>
              </a:defRPr>
            </a:lvl1pPr>
          </a:lstStyle>
          <a:p>
            <a:r>
              <a:rPr lang="da-DK"/>
              <a:t>Marts 2022</a:t>
            </a:r>
            <a:endParaRPr lang="da-DK" dirty="0"/>
          </a:p>
        </p:txBody>
      </p:sp>
      <p:sp>
        <p:nvSpPr>
          <p:cNvPr id="29" name="Slide Number Placeholder 5"/>
          <p:cNvSpPr>
            <a:spLocks noGrp="1"/>
          </p:cNvSpPr>
          <p:nvPr>
            <p:ph type="sldNum" sz="quarter" idx="16"/>
          </p:nvPr>
        </p:nvSpPr>
        <p:spPr>
          <a:xfrm>
            <a:off x="8976321" y="5925421"/>
            <a:ext cx="2448272" cy="374400"/>
          </a:xfrm>
        </p:spPr>
        <p:txBody>
          <a:bodyPr/>
          <a:lstStyle>
            <a:lvl1pPr>
              <a:defRPr>
                <a:solidFill>
                  <a:schemeClr val="bg1"/>
                </a:solidFill>
              </a:defRPr>
            </a:lvl1pPr>
          </a:lstStyle>
          <a:p>
            <a:fld id="{5BA07366-CB75-4AA8-9E5B-928B849F427C}" type="slidenum">
              <a:rPr lang="da-DK" smtClean="0"/>
              <a:pPr/>
              <a:t>‹nr.›</a:t>
            </a:fld>
            <a:endParaRPr lang="da-DK" dirty="0"/>
          </a:p>
        </p:txBody>
      </p:sp>
      <p:sp>
        <p:nvSpPr>
          <p:cNvPr id="30" name="Title 1"/>
          <p:cNvSpPr>
            <a:spLocks noGrp="1"/>
          </p:cNvSpPr>
          <p:nvPr>
            <p:ph type="title" hasCustomPrompt="1"/>
          </p:nvPr>
        </p:nvSpPr>
        <p:spPr>
          <a:xfrm>
            <a:off x="697341" y="584199"/>
            <a:ext cx="5256314" cy="1808130"/>
          </a:xfrm>
        </p:spPr>
        <p:txBody>
          <a:bodyPr/>
          <a:lstStyle>
            <a:lvl1pPr>
              <a:defRPr baseline="0"/>
            </a:lvl1pPr>
          </a:lstStyle>
          <a:p>
            <a:r>
              <a:rPr lang="da-DK" dirty="0"/>
              <a:t>Overskrift</a:t>
            </a:r>
          </a:p>
        </p:txBody>
      </p:sp>
      <p:sp>
        <p:nvSpPr>
          <p:cNvPr id="44" name="Text Placeholder 2"/>
          <p:cNvSpPr>
            <a:spLocks noGrp="1"/>
          </p:cNvSpPr>
          <p:nvPr>
            <p:ph type="body" sz="quarter" idx="19" hasCustomPrompt="1"/>
          </p:nvPr>
        </p:nvSpPr>
        <p:spPr>
          <a:xfrm>
            <a:off x="769940" y="2392329"/>
            <a:ext cx="518535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vl6pPr marL="0" indent="0">
              <a:lnSpc>
                <a:spcPct val="89000"/>
              </a:lnSpc>
              <a:spcBef>
                <a:spcPts val="0"/>
              </a:spcBef>
              <a:buFont typeface="Arial" panose="020B0604020202020204" pitchFamily="34" charset="0"/>
              <a:buChar char="​"/>
              <a:defRPr sz="1050">
                <a:latin typeface="VIA Type Office Light" panose="020B0604020202020204" charset="0"/>
              </a:defRPr>
            </a:lvl6pPr>
            <a:lvl7pPr marL="0" indent="0">
              <a:lnSpc>
                <a:spcPct val="89000"/>
              </a:lnSpc>
              <a:spcBef>
                <a:spcPts val="0"/>
              </a:spcBef>
              <a:buFont typeface="Arial" panose="020B0604020202020204" pitchFamily="34" charset="0"/>
              <a:buChar char="​"/>
              <a:defRPr sz="1050">
                <a:latin typeface="VIA Type Office Light" panose="020B0604020202020204" charset="0"/>
              </a:defRPr>
            </a:lvl7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p>
          <a:p>
            <a:pPr lvl="5"/>
            <a:r>
              <a:rPr lang="en-US" dirty="0"/>
              <a:t>6</a:t>
            </a:r>
          </a:p>
          <a:p>
            <a:pPr lvl="6"/>
            <a:r>
              <a:rPr lang="en-US" dirty="0"/>
              <a:t>7</a:t>
            </a:r>
            <a:endParaRPr lang="da-DK" dirty="0"/>
          </a:p>
        </p:txBody>
      </p:sp>
      <p:grpSp>
        <p:nvGrpSpPr>
          <p:cNvPr id="45" name="Group 7"/>
          <p:cNvGrpSpPr/>
          <p:nvPr userDrawn="1"/>
        </p:nvGrpSpPr>
        <p:grpSpPr>
          <a:xfrm>
            <a:off x="-2389636" y="3657183"/>
            <a:ext cx="2276554" cy="3180414"/>
            <a:chOff x="-2389014" y="3657183"/>
            <a:chExt cx="2275961" cy="3180414"/>
          </a:xfrm>
        </p:grpSpPr>
        <p:grpSp>
          <p:nvGrpSpPr>
            <p:cNvPr id="46" name="Gruppe 37"/>
            <p:cNvGrpSpPr/>
            <p:nvPr userDrawn="1"/>
          </p:nvGrpSpPr>
          <p:grpSpPr>
            <a:xfrm>
              <a:off x="-2261220" y="3657183"/>
              <a:ext cx="2148167" cy="3180414"/>
              <a:chOff x="-2261220" y="2628888"/>
              <a:chExt cx="2148167" cy="3180414"/>
            </a:xfrm>
          </p:grpSpPr>
          <p:pic>
            <p:nvPicPr>
              <p:cNvPr id="5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2"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3" name="Gruppe 40"/>
              <p:cNvGrpSpPr/>
              <p:nvPr userDrawn="1"/>
            </p:nvGrpSpPr>
            <p:grpSpPr>
              <a:xfrm>
                <a:off x="-1426464" y="4317211"/>
                <a:ext cx="1313411" cy="1492091"/>
                <a:chOff x="-1426464" y="4279878"/>
                <a:chExt cx="1313411" cy="1492091"/>
              </a:xfrm>
            </p:grpSpPr>
            <p:pic>
              <p:nvPicPr>
                <p:cNvPr id="5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5"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7"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8" name="Lige forbindelse 47"/>
            <p:cNvCxnSpPr>
              <a:endCxn id="47"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50"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e 57"/>
          <p:cNvGrpSpPr/>
          <p:nvPr userDrawn="1"/>
        </p:nvGrpSpPr>
        <p:grpSpPr>
          <a:xfrm>
            <a:off x="-552657" y="3173139"/>
            <a:ext cx="457319" cy="464820"/>
            <a:chOff x="-552513" y="3200301"/>
            <a:chExt cx="457200" cy="464820"/>
          </a:xfrm>
        </p:grpSpPr>
        <p:pic>
          <p:nvPicPr>
            <p:cNvPr id="5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3"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64" name="AutoShape 4"/>
          <p:cNvSpPr>
            <a:spLocks/>
          </p:cNvSpPr>
          <p:nvPr userDrawn="1"/>
        </p:nvSpPr>
        <p:spPr bwMode="gray">
          <a:xfrm>
            <a:off x="-2197324" y="584200"/>
            <a:ext cx="211792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65" name="AutoShape 4"/>
          <p:cNvSpPr>
            <a:spLocks/>
          </p:cNvSpPr>
          <p:nvPr userDrawn="1"/>
        </p:nvSpPr>
        <p:spPr bwMode="gray">
          <a:xfrm>
            <a:off x="-2197324" y="584200"/>
            <a:ext cx="211792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66" name="Picture 3"/>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87042"/>
          <a:stretch/>
        </p:blipFill>
        <p:spPr bwMode="auto">
          <a:xfrm>
            <a:off x="-1621109" y="1232757"/>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uppe 75"/>
          <p:cNvGrpSpPr>
            <a:grpSpLocks/>
          </p:cNvGrpSpPr>
          <p:nvPr userDrawn="1"/>
        </p:nvGrpSpPr>
        <p:grpSpPr bwMode="auto">
          <a:xfrm>
            <a:off x="12352867" y="1546869"/>
            <a:ext cx="2035705" cy="3053620"/>
            <a:chOff x="5186790" y="1517655"/>
            <a:chExt cx="2034660" cy="3052739"/>
          </a:xfrm>
        </p:grpSpPr>
        <p:sp>
          <p:nvSpPr>
            <p:cNvPr id="68"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69" name="Billede 7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 name="Gruppe 78"/>
            <p:cNvGrpSpPr>
              <a:grpSpLocks/>
            </p:cNvGrpSpPr>
            <p:nvPr/>
          </p:nvGrpSpPr>
          <p:grpSpPr bwMode="auto">
            <a:xfrm>
              <a:off x="5186790" y="4191100"/>
              <a:ext cx="330061" cy="379294"/>
              <a:chOff x="1018031" y="6329953"/>
              <a:chExt cx="373412" cy="429112"/>
            </a:xfrm>
          </p:grpSpPr>
          <p:pic>
            <p:nvPicPr>
              <p:cNvPr id="71" name="Billede 7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8" name="Text Placeholder 16"/>
          <p:cNvSpPr>
            <a:spLocks noGrp="1"/>
          </p:cNvSpPr>
          <p:nvPr>
            <p:ph type="body" sz="quarter" idx="20"/>
          </p:nvPr>
        </p:nvSpPr>
        <p:spPr>
          <a:xfrm>
            <a:off x="761699" y="5922000"/>
            <a:ext cx="2448638" cy="374400"/>
          </a:xfrm>
          <a:blipFill>
            <a:blip r:embed="rId10"/>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349980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dholdsside VI - tekst/cita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13" name="AutoShape 4"/>
          <p:cNvSpPr>
            <a:spLocks/>
          </p:cNvSpPr>
          <p:nvPr userDrawn="1"/>
        </p:nvSpPr>
        <p:spPr bwMode="gray">
          <a:xfrm>
            <a:off x="12336694"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sp>
        <p:nvSpPr>
          <p:cNvPr id="31" name="Text Placeholder 2"/>
          <p:cNvSpPr>
            <a:spLocks noGrp="1"/>
          </p:cNvSpPr>
          <p:nvPr>
            <p:ph type="body" sz="quarter" idx="19" hasCustomPrompt="1"/>
          </p:nvPr>
        </p:nvSpPr>
        <p:spPr>
          <a:xfrm>
            <a:off x="769940" y="584200"/>
            <a:ext cx="5185350" cy="5259600"/>
          </a:xfrm>
        </p:spPr>
        <p:txBody>
          <a:bodyPr tIns="36000"/>
          <a:lstStyle>
            <a:lvl1pPr marL="0" indent="0">
              <a:lnSpc>
                <a:spcPct val="100000"/>
              </a:lnSpc>
              <a:spcBef>
                <a:spcPts val="600"/>
              </a:spcBef>
              <a:spcAft>
                <a:spcPts val="0"/>
              </a:spcAft>
              <a:buFont typeface="Arial" panose="020B0604020202020204" pitchFamily="34" charset="0"/>
              <a:buChar char="​"/>
              <a:defRPr lang="en-US" sz="1800"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sp>
        <p:nvSpPr>
          <p:cNvPr id="28" name="Title 1"/>
          <p:cNvSpPr>
            <a:spLocks noGrp="1"/>
          </p:cNvSpPr>
          <p:nvPr>
            <p:ph type="title" hasCustomPrompt="1"/>
          </p:nvPr>
        </p:nvSpPr>
        <p:spPr>
          <a:xfrm>
            <a:off x="6175226" y="584200"/>
            <a:ext cx="5249368" cy="3672893"/>
          </a:xfrm>
        </p:spPr>
        <p:txBody>
          <a:bodyPr/>
          <a:lstStyle>
            <a:lvl1pPr>
              <a:defRPr baseline="0"/>
            </a:lvl1pPr>
          </a:lstStyle>
          <a:p>
            <a:r>
              <a:rPr lang="da-DK" dirty="0"/>
              <a:t>Overskrift i flere linjer</a:t>
            </a:r>
          </a:p>
        </p:txBody>
      </p:sp>
      <p:pic>
        <p:nvPicPr>
          <p:cNvPr id="2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2336694" y="1232758"/>
            <a:ext cx="203383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261809" y="584200"/>
            <a:ext cx="21559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sp>
        <p:nvSpPr>
          <p:cNvPr id="42" name="TextBox 3"/>
          <p:cNvSpPr txBox="1"/>
          <p:nvPr userDrawn="1"/>
        </p:nvSpPr>
        <p:spPr>
          <a:xfrm>
            <a:off x="-2334602" y="2528888"/>
            <a:ext cx="222876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44" name="Group 7"/>
          <p:cNvGrpSpPr/>
          <p:nvPr userDrawn="1"/>
        </p:nvGrpSpPr>
        <p:grpSpPr>
          <a:xfrm>
            <a:off x="-2389636" y="3657183"/>
            <a:ext cx="2276554" cy="3180414"/>
            <a:chOff x="-2389014" y="3657183"/>
            <a:chExt cx="2275961" cy="3180414"/>
          </a:xfrm>
        </p:grpSpPr>
        <p:grpSp>
          <p:nvGrpSpPr>
            <p:cNvPr id="45" name="Gruppe 37"/>
            <p:cNvGrpSpPr/>
            <p:nvPr userDrawn="1"/>
          </p:nvGrpSpPr>
          <p:grpSpPr>
            <a:xfrm>
              <a:off x="-2261220" y="3657183"/>
              <a:ext cx="2148167" cy="3180414"/>
              <a:chOff x="-2261220" y="2628888"/>
              <a:chExt cx="2148167" cy="3180414"/>
            </a:xfrm>
          </p:grpSpPr>
          <p:pic>
            <p:nvPicPr>
              <p:cNvPr id="5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52" name="Gruppe 40"/>
              <p:cNvGrpSpPr/>
              <p:nvPr userDrawn="1"/>
            </p:nvGrpSpPr>
            <p:grpSpPr>
              <a:xfrm>
                <a:off x="-1426464" y="4317211"/>
                <a:ext cx="1313411" cy="1492091"/>
                <a:chOff x="-1426464" y="4279878"/>
                <a:chExt cx="1313411" cy="1492091"/>
              </a:xfrm>
            </p:grpSpPr>
            <p:pic>
              <p:nvPicPr>
                <p:cNvPr id="5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54"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6"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7" name="Lige forbindelse 47"/>
            <p:cNvCxnSpPr>
              <a:endCxn id="46"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9"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uppe 56"/>
          <p:cNvGrpSpPr/>
          <p:nvPr userDrawn="1"/>
        </p:nvGrpSpPr>
        <p:grpSpPr>
          <a:xfrm>
            <a:off x="-586500" y="1524020"/>
            <a:ext cx="457319" cy="464820"/>
            <a:chOff x="-552513" y="3200301"/>
            <a:chExt cx="457200" cy="464820"/>
          </a:xfrm>
        </p:grpSpPr>
        <p:pic>
          <p:nvPicPr>
            <p:cNvPr id="5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60"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62"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32" name="Text Placeholder 16"/>
          <p:cNvSpPr>
            <a:spLocks noGrp="1"/>
          </p:cNvSpPr>
          <p:nvPr>
            <p:ph type="body" sz="quarter" idx="16"/>
          </p:nvPr>
        </p:nvSpPr>
        <p:spPr>
          <a:xfrm>
            <a:off x="761699" y="5922000"/>
            <a:ext cx="2448638" cy="374400"/>
          </a:xfrm>
          <a:blipFill>
            <a:blip r:embed="rId7"/>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350648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Marts 2022</a:t>
            </a:r>
            <a:endParaRPr lang="da-DK" dirty="0"/>
          </a:p>
        </p:txBody>
      </p:sp>
      <p:sp>
        <p:nvSpPr>
          <p:cNvPr id="3" name="Footer Placeholder 2"/>
          <p:cNvSpPr>
            <a:spLocks noGrp="1"/>
          </p:cNvSpPr>
          <p:nvPr>
            <p:ph type="ftr" sz="quarter" idx="11"/>
          </p:nvPr>
        </p:nvSpPr>
        <p:spPr/>
        <p:txBody>
          <a:bodyPr/>
          <a:lstStyle/>
          <a:p>
            <a:r>
              <a:rPr lang="da-DK"/>
              <a:t>Læringslab 2</a:t>
            </a:r>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Box 3"/>
          <p:cNvSpPr txBox="1"/>
          <p:nvPr userDrawn="1"/>
        </p:nvSpPr>
        <p:spPr>
          <a:xfrm>
            <a:off x="-2389636" y="6631"/>
            <a:ext cx="2228769"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19" name="Group 7"/>
          <p:cNvGrpSpPr/>
          <p:nvPr userDrawn="1"/>
        </p:nvGrpSpPr>
        <p:grpSpPr>
          <a:xfrm>
            <a:off x="-2389636" y="3657183"/>
            <a:ext cx="2276554" cy="3180414"/>
            <a:chOff x="-2389014" y="3657183"/>
            <a:chExt cx="2275961" cy="3180414"/>
          </a:xfrm>
        </p:grpSpPr>
        <p:grpSp>
          <p:nvGrpSpPr>
            <p:cNvPr id="20" name="Gruppe 37"/>
            <p:cNvGrpSpPr/>
            <p:nvPr userDrawn="1"/>
          </p:nvGrpSpPr>
          <p:grpSpPr>
            <a:xfrm>
              <a:off x="-2261220" y="3657183"/>
              <a:ext cx="2148167" cy="3180414"/>
              <a:chOff x="-2261220" y="2628888"/>
              <a:chExt cx="2148167" cy="3180414"/>
            </a:xfrm>
          </p:grpSpPr>
          <p:pic>
            <p:nvPicPr>
              <p:cNvPr id="2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 name="TextBox 11"/>
              <p:cNvSpPr txBox="1"/>
              <p:nvPr userDrawn="1"/>
            </p:nvSpPr>
            <p:spPr>
              <a:xfrm>
                <a:off x="-1944724" y="2628888"/>
                <a:ext cx="1824090" cy="1000274"/>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7" name="Gruppe 40"/>
              <p:cNvGrpSpPr/>
              <p:nvPr userDrawn="1"/>
            </p:nvGrpSpPr>
            <p:grpSpPr>
              <a:xfrm>
                <a:off x="-1426464" y="4317211"/>
                <a:ext cx="1313411" cy="1492091"/>
                <a:chOff x="-1426464" y="4279878"/>
                <a:chExt cx="1313411" cy="1492091"/>
              </a:xfrm>
            </p:grpSpPr>
            <p:pic>
              <p:nvPicPr>
                <p:cNvPr id="2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2" name="Lige forbindelse 47"/>
            <p:cNvCxnSpPr>
              <a:endCxn id="2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kstboks 45"/>
            <p:cNvSpPr txBox="1"/>
            <p:nvPr userDrawn="1"/>
          </p:nvSpPr>
          <p:spPr>
            <a:xfrm>
              <a:off x="-2389014" y="5918968"/>
              <a:ext cx="962550" cy="688256"/>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 Placeholder 16"/>
          <p:cNvSpPr>
            <a:spLocks noGrp="1"/>
          </p:cNvSpPr>
          <p:nvPr>
            <p:ph type="body" sz="quarter" idx="16"/>
          </p:nvPr>
        </p:nvSpPr>
        <p:spPr>
          <a:xfrm>
            <a:off x="761699" y="5922000"/>
            <a:ext cx="2448638" cy="374400"/>
          </a:xfrm>
          <a:blipFill>
            <a:blip r:embed="rId4"/>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4095357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29" name="TextBox 3"/>
          <p:cNvSpPr txBox="1"/>
          <p:nvPr userDrawn="1"/>
        </p:nvSpPr>
        <p:spPr>
          <a:xfrm>
            <a:off x="-2547211" y="6634"/>
            <a:ext cx="2386344" cy="692497"/>
          </a:xfrm>
          <a:prstGeom prst="rect">
            <a:avLst/>
          </a:prstGeom>
          <a:noFill/>
        </p:spPr>
        <p:txBody>
          <a:bodyPr wrap="square" lIns="0" tIns="0" rIns="0" bIns="0">
            <a:spAutoFit/>
          </a:bodyPr>
          <a:lstStyle/>
          <a:p>
            <a:pPr algn="r">
              <a:spcBef>
                <a:spcPts val="450"/>
              </a:spcBef>
              <a:defRPr/>
            </a:pPr>
            <a:r>
              <a:rPr lang="en-GB" sz="750" b="1" noProof="1">
                <a:solidFill>
                  <a:schemeClr val="tx1"/>
                </a:solidFill>
                <a:latin typeface="+mn-lt"/>
                <a:cs typeface="Arial" panose="020B0604020202020204" pitchFamily="34" charset="0"/>
              </a:rPr>
              <a:t>Vælg layout/design</a:t>
            </a:r>
            <a:br>
              <a:rPr lang="en-GB" sz="750" b="1" noProof="1">
                <a:solidFill>
                  <a:schemeClr val="tx1"/>
                </a:solidFill>
                <a:latin typeface="+mn-lt"/>
                <a:cs typeface="Arial" panose="020B0604020202020204" pitchFamily="34" charset="0"/>
              </a:rPr>
            </a:br>
            <a:r>
              <a:rPr lang="en-GB" sz="750" b="1" noProof="1">
                <a:solidFill>
                  <a:schemeClr val="tx1"/>
                </a:solidFill>
                <a:latin typeface="+mn-lt"/>
                <a:cs typeface="Arial" panose="020B0604020202020204" pitchFamily="34" charset="0"/>
              </a:rPr>
              <a:t>1. </a:t>
            </a:r>
            <a:r>
              <a:rPr lang="en-GB" sz="750" noProof="1">
                <a:solidFill>
                  <a:schemeClr val="tx1"/>
                </a:solidFill>
                <a:latin typeface="+mn-lt"/>
                <a:cs typeface="Arial" panose="020B0604020202020204" pitchFamily="34" charset="0"/>
              </a:rPr>
              <a:t>Højre klik udenfor dit slide </a:t>
            </a:r>
            <a:br>
              <a:rPr lang="en-GB" sz="750" noProof="1">
                <a:solidFill>
                  <a:schemeClr val="tx1"/>
                </a:solidFill>
                <a:latin typeface="+mn-lt"/>
                <a:cs typeface="Arial" panose="020B0604020202020204" pitchFamily="34" charset="0"/>
              </a:rPr>
            </a:br>
            <a:r>
              <a:rPr lang="en-GB" sz="750" b="1" noProof="1">
                <a:solidFill>
                  <a:schemeClr val="tx1"/>
                </a:solidFill>
                <a:latin typeface="+mn-lt"/>
                <a:cs typeface="Arial" panose="020B0604020202020204" pitchFamily="34" charset="0"/>
              </a:rPr>
              <a:t>2. </a:t>
            </a:r>
            <a:r>
              <a:rPr lang="en-GB" sz="750" noProof="1">
                <a:solidFill>
                  <a:schemeClr val="tx1"/>
                </a:solidFill>
                <a:latin typeface="+mn-lt"/>
                <a:cs typeface="Arial" panose="020B0604020202020204" pitchFamily="34" charset="0"/>
              </a:rPr>
              <a:t>Vælg et passende layout </a:t>
            </a:r>
            <a:br>
              <a:rPr lang="en-GB" sz="750" noProof="1">
                <a:solidFill>
                  <a:schemeClr val="tx1"/>
                </a:solidFill>
                <a:latin typeface="+mn-lt"/>
                <a:cs typeface="Arial" panose="020B0604020202020204" pitchFamily="34" charset="0"/>
              </a:rPr>
            </a:br>
            <a:r>
              <a:rPr lang="en-GB" sz="750" noProof="1">
                <a:solidFill>
                  <a:schemeClr val="tx1"/>
                </a:solidFill>
                <a:latin typeface="+mn-lt"/>
                <a:cs typeface="Arial" panose="020B0604020202020204" pitchFamily="34" charset="0"/>
              </a:rPr>
              <a:t>fra “drop ned” menuen</a:t>
            </a:r>
            <a:br>
              <a:rPr lang="en-GB" sz="750" noProof="1">
                <a:solidFill>
                  <a:schemeClr val="tx1"/>
                </a:solidFill>
                <a:latin typeface="+mn-lt"/>
                <a:cs typeface="Arial" panose="020B0604020202020204" pitchFamily="34" charset="0"/>
              </a:rPr>
            </a:br>
            <a:r>
              <a:rPr lang="en-GB" sz="750" noProof="1">
                <a:solidFill>
                  <a:schemeClr val="tx1"/>
                </a:solidFill>
                <a:latin typeface="+mn-lt"/>
                <a:cs typeface="Arial" panose="020B0604020202020204" pitchFamily="34" charset="0"/>
              </a:rPr>
              <a:t>Når du laver et nyt slide kan du vælge layout direkt under knappen ‘Nyt dias’</a:t>
            </a:r>
          </a:p>
        </p:txBody>
      </p:sp>
      <p:grpSp>
        <p:nvGrpSpPr>
          <p:cNvPr id="21" name="Group 7"/>
          <p:cNvGrpSpPr/>
          <p:nvPr userDrawn="1"/>
        </p:nvGrpSpPr>
        <p:grpSpPr>
          <a:xfrm>
            <a:off x="-2389635" y="3657183"/>
            <a:ext cx="2276553"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641201"/>
              </a:xfrm>
              <a:prstGeom prst="rect">
                <a:avLst/>
              </a:prstGeom>
              <a:noFill/>
              <a:ln>
                <a:noFill/>
              </a:ln>
            </p:spPr>
            <p:txBody>
              <a:bodyPr wrap="square" lIns="0" tIns="0" rIns="0" bIns="0">
                <a:spAutoFit/>
              </a:bodyPr>
              <a:lstStyle/>
              <a:p>
                <a:pPr algn="r">
                  <a:spcBef>
                    <a:spcPts val="450"/>
                  </a:spcBef>
                  <a:defRPr/>
                </a:pPr>
                <a:r>
                  <a:rPr lang="da-DK" sz="750" b="1" noProof="1">
                    <a:solidFill>
                      <a:schemeClr val="tx1"/>
                    </a:solidFill>
                    <a:latin typeface="+mn-lt"/>
                    <a:cs typeface="Arial" panose="020B0604020202020204" pitchFamily="34" charset="0"/>
                  </a:rPr>
                  <a:t>Skift baggrundsfarve</a:t>
                </a:r>
                <a:br>
                  <a:rPr lang="da-DK" sz="750" b="1" noProof="1">
                    <a:solidFill>
                      <a:schemeClr val="tx1"/>
                    </a:solidFill>
                    <a:latin typeface="+mn-lt"/>
                    <a:cs typeface="Arial" panose="020B0604020202020204" pitchFamily="34" charset="0"/>
                  </a:rPr>
                </a:br>
                <a:r>
                  <a:rPr lang="da-DK" sz="750" b="1" noProof="1">
                    <a:solidFill>
                      <a:schemeClr val="tx1"/>
                    </a:solidFill>
                    <a:latin typeface="+mn-lt"/>
                    <a:cs typeface="Arial" panose="020B0604020202020204" pitchFamily="34" charset="0"/>
                  </a:rPr>
                  <a:t>1. </a:t>
                </a:r>
                <a:r>
                  <a:rPr lang="da-DK" sz="750" b="0" noProof="1">
                    <a:solidFill>
                      <a:schemeClr val="tx1"/>
                    </a:solidFill>
                    <a:latin typeface="+mn-lt"/>
                    <a:cs typeface="Arial" panose="020B0604020202020204" pitchFamily="34" charset="0"/>
                  </a:rPr>
                  <a:t>K</a:t>
                </a:r>
                <a:r>
                  <a:rPr lang="da-DK" sz="750" noProof="1">
                    <a:solidFill>
                      <a:schemeClr val="tx1"/>
                    </a:solidFill>
                    <a:latin typeface="+mn-lt"/>
                    <a:cs typeface="Arial" panose="020B0604020202020204" pitchFamily="34" charset="0"/>
                  </a:rPr>
                  <a:t>lik udenfor diaset,</a:t>
                </a:r>
                <a:r>
                  <a:rPr lang="da-DK" sz="750" baseline="0" noProof="1">
                    <a:solidFill>
                      <a:schemeClr val="tx1"/>
                    </a:solidFill>
                    <a:latin typeface="+mn-lt"/>
                    <a:cs typeface="Arial" panose="020B0604020202020204" pitchFamily="34" charset="0"/>
                  </a:rPr>
                  <a:t> vælg </a:t>
                </a:r>
                <a:r>
                  <a:rPr lang="da-DK" sz="750" b="1" baseline="0" noProof="1">
                    <a:solidFill>
                      <a:schemeClr val="tx1"/>
                    </a:solidFill>
                    <a:latin typeface="+mn-lt"/>
                    <a:cs typeface="Arial" panose="020B0604020202020204" pitchFamily="34" charset="0"/>
                  </a:rPr>
                  <a:t>Formater baggrund </a:t>
                </a:r>
              </a:p>
              <a:p>
                <a:pPr algn="r">
                  <a:spcBef>
                    <a:spcPts val="450"/>
                  </a:spcBef>
                  <a:defRPr/>
                </a:pPr>
                <a:r>
                  <a:rPr lang="da-DK" sz="750" b="1" noProof="1">
                    <a:solidFill>
                      <a:schemeClr val="tx1"/>
                    </a:solidFill>
                    <a:latin typeface="+mn-lt"/>
                    <a:cs typeface="Arial" panose="020B0604020202020204" pitchFamily="34" charset="0"/>
                  </a:rPr>
                  <a:t>2. </a:t>
                </a:r>
                <a:r>
                  <a:rPr lang="da-DK" sz="750" b="0" noProof="1">
                    <a:solidFill>
                      <a:schemeClr val="tx1"/>
                    </a:solidFill>
                    <a:latin typeface="+mn-lt"/>
                    <a:cs typeface="Arial" panose="020B0604020202020204" pitchFamily="34" charset="0"/>
                  </a:rPr>
                  <a:t>Vælg</a:t>
                </a:r>
                <a:r>
                  <a:rPr lang="da-DK" sz="750" b="1" noProof="1">
                    <a:solidFill>
                      <a:schemeClr val="tx1"/>
                    </a:solidFill>
                    <a:latin typeface="+mn-lt"/>
                    <a:cs typeface="Arial" panose="020B0604020202020204" pitchFamily="34" charset="0"/>
                  </a:rPr>
                  <a:t> ‘Massiv udfyldning’</a:t>
                </a:r>
                <a:r>
                  <a:rPr lang="da-DK" sz="750" b="0" noProof="1">
                    <a:solidFill>
                      <a:schemeClr val="tx1"/>
                    </a:solidFill>
                    <a:latin typeface="+mn-lt"/>
                    <a:cs typeface="Arial" panose="020B0604020202020204" pitchFamily="34" charset="0"/>
                  </a:rPr>
                  <a:t> og vælg farve</a:t>
                </a:r>
                <a:r>
                  <a:rPr lang="da-DK" sz="750" b="0" baseline="0" noProof="1">
                    <a:solidFill>
                      <a:schemeClr val="tx1"/>
                    </a:solidFill>
                    <a:latin typeface="+mn-lt"/>
                    <a:cs typeface="Arial" panose="020B0604020202020204" pitchFamily="34" charset="0"/>
                  </a:rPr>
                  <a:t> fra VIAs farvepalette</a:t>
                </a:r>
              </a:p>
            </p:txBody>
          </p:sp>
          <p:grpSp>
            <p:nvGrpSpPr>
              <p:cNvPr id="30" name="Gruppe 40"/>
              <p:cNvGrpSpPr/>
              <p:nvPr userDrawn="1"/>
            </p:nvGrpSpPr>
            <p:grpSpPr>
              <a:xfrm>
                <a:off x="-1426464" y="4317211"/>
                <a:ext cx="1313411" cy="1492091"/>
                <a:chOff x="-1426464" y="4279878"/>
                <a:chExt cx="1313411" cy="1492091"/>
              </a:xfrm>
            </p:grpSpPr>
            <p:pic>
              <p:nvPicPr>
                <p:cNvPr id="3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418952"/>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685983" rtl="0" eaLnBrk="1" fontAlgn="auto" latinLnBrk="0" hangingPunct="1">
                <a:lnSpc>
                  <a:spcPct val="100000"/>
                </a:lnSpc>
                <a:spcBef>
                  <a:spcPts val="450"/>
                </a:spcBef>
                <a:spcAft>
                  <a:spcPts val="0"/>
                </a:spcAft>
                <a:buClrTx/>
                <a:buSzTx/>
                <a:buFontTx/>
                <a:buNone/>
                <a:tabLst/>
                <a:defRPr/>
              </a:pPr>
              <a: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75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 Placeholder 6"/>
          <p:cNvSpPr>
            <a:spLocks noGrp="1"/>
          </p:cNvSpPr>
          <p:nvPr>
            <p:ph type="body" sz="quarter" idx="17" hasCustomPrompt="1"/>
          </p:nvPr>
        </p:nvSpPr>
        <p:spPr>
          <a:xfrm>
            <a:off x="768351" y="1916115"/>
            <a:ext cx="10655175" cy="3925887"/>
          </a:xfrm>
        </p:spPr>
        <p:txBody>
          <a:bodyPr/>
          <a:lstStyle>
            <a:lvl2pPr>
              <a:defRPr baseline="0"/>
            </a:lvl2pPr>
            <a:lvl3pPr>
              <a:defRPr/>
            </a:lvl3pPr>
            <a:lvl4pPr>
              <a:defRPr baseline="0"/>
            </a:lvl4pPr>
            <a:lvl5pPr>
              <a:defRPr/>
            </a:lvl5p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2" name="Text Placeholder 16"/>
          <p:cNvSpPr>
            <a:spLocks noGrp="1"/>
          </p:cNvSpPr>
          <p:nvPr>
            <p:ph type="body" sz="quarter" idx="16"/>
          </p:nvPr>
        </p:nvSpPr>
        <p:spPr>
          <a:xfrm>
            <a:off x="761699" y="5922000"/>
            <a:ext cx="2448638" cy="374400"/>
          </a:xfrm>
          <a:blipFill>
            <a:blip r:embed="rId4"/>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702717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620" y="453496"/>
            <a:ext cx="10590002" cy="748627"/>
          </a:xfrm>
        </p:spPr>
        <p:txBody>
          <a:bodyPr/>
          <a:lstStyle/>
          <a:p>
            <a:r>
              <a:rPr lang="en-US"/>
              <a:t>Click to edit Master title style</a:t>
            </a:r>
            <a:endParaRPr lang="en-GB" dirty="0"/>
          </a:p>
        </p:txBody>
      </p:sp>
      <p:sp>
        <p:nvSpPr>
          <p:cNvPr id="3" name="Content Placeholder 2"/>
          <p:cNvSpPr>
            <a:spLocks noGrp="1"/>
          </p:cNvSpPr>
          <p:nvPr>
            <p:ph idx="1" hasCustomPrompt="1"/>
          </p:nvPr>
        </p:nvSpPr>
        <p:spPr>
          <a:xfrm>
            <a:off x="798616" y="1644653"/>
            <a:ext cx="10590004" cy="4062413"/>
          </a:xfrm>
        </p:spPr>
        <p:txBody>
          <a:bodyPr/>
          <a:lstStyle>
            <a:lvl5pPr>
              <a:defRPr spc="-75"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‹nr.›</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605" y="6280502"/>
            <a:ext cx="8144936" cy="155620"/>
          </a:xfrm>
          <a:prstGeom prst="rect">
            <a:avLst/>
          </a:prstGeom>
        </p:spPr>
        <p:txBody>
          <a:bodyPr vert="horz" wrap="square" lIns="0" tIns="0" rIns="0" bIns="0" numCol="1" anchor="ctr" anchorCtr="0" compatLnSpc="1">
            <a:prstTxWarp prst="textNoShape">
              <a:avLst/>
            </a:prstTxWarp>
          </a:bodyPr>
          <a:lstStyle>
            <a:lvl1pPr>
              <a:defRPr lang="en-GB" sz="600" baseline="0"/>
            </a:lvl1pPr>
          </a:lstStyle>
          <a:p>
            <a:pPr algn="r"/>
            <a:r>
              <a:rPr lang="en-GB"/>
              <a:t>Læringslab 2</a:t>
            </a:r>
            <a:endParaRPr lang="en-GB" dirty="0"/>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3681" y="6141512"/>
            <a:ext cx="704941" cy="122327"/>
          </a:xfrm>
          <a:prstGeom prst="rect">
            <a:avLst/>
          </a:prstGeom>
        </p:spPr>
        <p:txBody>
          <a:bodyPr vert="horz" wrap="square" lIns="0" tIns="0" rIns="0" bIns="0" numCol="1" anchor="ctr" anchorCtr="0" compatLnSpc="1">
            <a:prstTxWarp prst="textNoShape">
              <a:avLst/>
            </a:prstTxWarp>
          </a:bodyPr>
          <a:lstStyle>
            <a:lvl1pPr>
              <a:defRPr lang="en-GB" sz="600" smtClean="0">
                <a:solidFill>
                  <a:schemeClr val="tx1"/>
                </a:solidFill>
              </a:defRPr>
            </a:lvl1pPr>
          </a:lstStyle>
          <a:p>
            <a:pPr algn="r"/>
            <a:r>
              <a:rPr lang="da-DK"/>
              <a:t>Marts 2022</a:t>
            </a:r>
            <a:endParaRPr lang="en-GB" dirty="0"/>
          </a:p>
        </p:txBody>
      </p:sp>
    </p:spTree>
    <p:extLst>
      <p:ext uri="{BB962C8B-B14F-4D97-AF65-F5344CB8AC3E}">
        <p14:creationId xmlns:p14="http://schemas.microsoft.com/office/powerpoint/2010/main" val="3176463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Indholdsside I">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767409" y="1916113"/>
            <a:ext cx="10657184" cy="3922720"/>
          </a:xfrm>
        </p:spPr>
        <p:txBody>
          <a:bodyPr/>
          <a:lstStyle>
            <a:lvl1pPr marL="0" indent="0">
              <a:lnSpc>
                <a:spcPct val="100000"/>
              </a:lnSpc>
              <a:spcBef>
                <a:spcPts val="0"/>
              </a:spcBef>
              <a:spcAft>
                <a:spcPts val="0"/>
              </a:spcAft>
              <a:buFontTx/>
              <a:buNone/>
              <a:defRPr baseline="0"/>
            </a:lvl1pPr>
            <a:lvl2pPr marL="0" indent="0">
              <a:lnSpc>
                <a:spcPct val="100000"/>
              </a:lnSpc>
              <a:spcBef>
                <a:spcPts val="0"/>
              </a:spcBef>
              <a:buNone/>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None/>
              <a:defRPr sz="1400"/>
            </a:lvl4pPr>
            <a:lvl5pPr marL="0" indent="0">
              <a:lnSpc>
                <a:spcPct val="100000"/>
              </a:lnSpc>
              <a:spcBef>
                <a:spcPts val="0"/>
              </a:spcBef>
              <a:buNone/>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None/>
              <a:defRPr sz="1050"/>
            </a:lvl7pPr>
            <a:lvl8pPr marL="0" indent="0">
              <a:lnSpc>
                <a:spcPct val="100000"/>
              </a:lnSpc>
              <a:spcBef>
                <a:spcPts val="0"/>
              </a:spcBef>
              <a:buNone/>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r>
              <a:rPr lang="da-DK"/>
              <a:t>Marts 2022</a:t>
            </a:r>
            <a:endParaRPr lang="da-DK" dirty="0"/>
          </a:p>
        </p:txBody>
      </p:sp>
      <p:sp>
        <p:nvSpPr>
          <p:cNvPr id="5" name="Footer Placeholder 4"/>
          <p:cNvSpPr>
            <a:spLocks noGrp="1"/>
          </p:cNvSpPr>
          <p:nvPr>
            <p:ph type="ftr" sz="quarter" idx="11"/>
          </p:nvPr>
        </p:nvSpPr>
        <p:spPr/>
        <p:txBody>
          <a:bodyPr/>
          <a:lstStyle/>
          <a:p>
            <a:r>
              <a:rPr lang="da-DK"/>
              <a:t>Læringslab 2</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8" name="AutoShape 4"/>
          <p:cNvSpPr>
            <a:spLocks/>
          </p:cNvSpPr>
          <p:nvPr userDrawn="1"/>
        </p:nvSpPr>
        <p:spPr bwMode="gray">
          <a:xfrm>
            <a:off x="-2929002" y="-11761"/>
            <a:ext cx="282316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636797"/>
            <a:ext cx="2033834"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6683" y="3200301"/>
            <a:ext cx="6096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431884" y="3200303"/>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34"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8164" y="3455571"/>
            <a:ext cx="584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45"/>
          <p:cNvSpPr/>
          <p:nvPr userDrawn="1"/>
        </p:nvSpPr>
        <p:spPr>
          <a:xfrm>
            <a:off x="-436064" y="3455571"/>
            <a:ext cx="292100"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36" name="Rounded Rectangle 46"/>
          <p:cNvSpPr/>
          <p:nvPr userDrawn="1"/>
        </p:nvSpPr>
        <p:spPr>
          <a:xfrm>
            <a:off x="-721814" y="3458746"/>
            <a:ext cx="285750"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nvGrpSpPr>
          <p:cNvPr id="38" name="Gruppe 37"/>
          <p:cNvGrpSpPr/>
          <p:nvPr userDrawn="1"/>
        </p:nvGrpSpPr>
        <p:grpSpPr>
          <a:xfrm>
            <a:off x="-3014959" y="3657183"/>
            <a:ext cx="2864223" cy="3180414"/>
            <a:chOff x="-2261220" y="2628888"/>
            <a:chExt cx="2148167" cy="3180414"/>
          </a:xfrm>
        </p:grpSpPr>
        <p:pic>
          <p:nvPicPr>
            <p:cNvPr id="3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6" name="Tekstboks 45"/>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8" name="Lige forbindelse 47"/>
          <p:cNvCxnSpPr>
            <a:endCxn id="47" idx="0"/>
          </p:cNvCxnSpPr>
          <p:nvPr userDrawn="1"/>
        </p:nvCxnSpPr>
        <p:spPr>
          <a:xfrm>
            <a:off x="-960784" y="4503571"/>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768000" y="5922000"/>
            <a:ext cx="2448001" cy="374400"/>
          </a:xfrm>
          <a:blipFill>
            <a:blip r:embed="rId7"/>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946562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Indholdsside II - punk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r>
              <a:rPr lang="da-DK"/>
              <a:t>Marts 2022</a:t>
            </a:r>
            <a:endParaRPr lang="da-DK" dirty="0"/>
          </a:p>
        </p:txBody>
      </p:sp>
      <p:sp>
        <p:nvSpPr>
          <p:cNvPr id="4" name="Pladsholder til diasnummer 3"/>
          <p:cNvSpPr>
            <a:spLocks noGrp="1"/>
          </p:cNvSpPr>
          <p:nvPr>
            <p:ph type="sldNum" sz="quarter" idx="11"/>
          </p:nvPr>
        </p:nvSpPr>
        <p:spPr>
          <a:xfrm>
            <a:off x="11424593" y="6307307"/>
            <a:ext cx="2448272" cy="374400"/>
          </a:xfrm>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Læringslab 2</a:t>
            </a:r>
            <a:endParaRPr lang="da-DK" dirty="0"/>
          </a:p>
        </p:txBody>
      </p:sp>
      <p:sp>
        <p:nvSpPr>
          <p:cNvPr id="8" name="Pladsholder til tekst 7"/>
          <p:cNvSpPr>
            <a:spLocks noGrp="1"/>
          </p:cNvSpPr>
          <p:nvPr>
            <p:ph type="body" sz="quarter" idx="13"/>
          </p:nvPr>
        </p:nvSpPr>
        <p:spPr>
          <a:xfrm>
            <a:off x="768351" y="1916115"/>
            <a:ext cx="10655299" cy="3925887"/>
          </a:xfrm>
        </p:spPr>
        <p:txBody>
          <a:bodyPr>
            <a:normAutofit/>
          </a:bodyPr>
          <a:lstStyle>
            <a:lvl1pPr>
              <a:lnSpc>
                <a:spcPct val="100000"/>
              </a:lnSpc>
              <a:spcBef>
                <a:spcPts val="600"/>
              </a:spcBef>
              <a:defRPr sz="2500" spc="-90" baseline="0"/>
            </a:lvl1pPr>
            <a:lvl2pPr marL="903600">
              <a:lnSpc>
                <a:spcPct val="100000"/>
              </a:lnSpc>
              <a:defRPr sz="2500" spc="-90" baseline="0"/>
            </a:lvl2pPr>
            <a:lvl3pPr marL="1364400">
              <a:lnSpc>
                <a:spcPct val="100000"/>
              </a:lnSpc>
              <a:defRPr sz="2500" spc="-90"/>
            </a:lvl3pPr>
            <a:lvl4pPr marL="1821600">
              <a:lnSpc>
                <a:spcPct val="100000"/>
              </a:lnSpc>
              <a:defRPr sz="2500" spc="-90"/>
            </a:lvl4pPr>
            <a:lvl5pPr marL="1821600">
              <a:lnSpc>
                <a:spcPct val="100000"/>
              </a:lnSpc>
              <a:defRPr sz="2500" spc="-9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9" name="TextBox 3"/>
          <p:cNvSpPr txBox="1"/>
          <p:nvPr userDrawn="1"/>
        </p:nvSpPr>
        <p:spPr>
          <a:xfrm>
            <a:off x="-3107267" y="6631"/>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2" name="Gruppe 31"/>
          <p:cNvGrpSpPr/>
          <p:nvPr userDrawn="1"/>
        </p:nvGrpSpPr>
        <p:grpSpPr>
          <a:xfrm>
            <a:off x="-3014959" y="3657183"/>
            <a:ext cx="2864223" cy="3180414"/>
            <a:chOff x="-2261220" y="2628888"/>
            <a:chExt cx="2148167" cy="3180414"/>
          </a:xfrm>
        </p:grpSpPr>
        <p:pic>
          <p:nvPicPr>
            <p:cNvPr id="3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5" name="Gruppe 34"/>
            <p:cNvGrpSpPr/>
            <p:nvPr userDrawn="1"/>
          </p:nvGrpSpPr>
          <p:grpSpPr>
            <a:xfrm>
              <a:off x="-1426464" y="4317211"/>
              <a:ext cx="1313411" cy="1492091"/>
              <a:chOff x="-1426464" y="4279878"/>
              <a:chExt cx="1313411" cy="1492091"/>
            </a:xfrm>
          </p:grpSpPr>
          <p:pic>
            <p:nvPicPr>
              <p:cNvPr id="3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7" name="Lige forbindelse 36"/>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ktangel 38"/>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0" name="Tekstboks 39"/>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1" name="Rektangel 40"/>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1"/>
          <p:cNvCxnSpPr>
            <a:endCxn id="41" idx="0"/>
          </p:cNvCxnSpPr>
          <p:nvPr userDrawn="1"/>
        </p:nvCxnSpPr>
        <p:spPr>
          <a:xfrm>
            <a:off x="-960784" y="4503571"/>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6"/>
          <p:cNvSpPr>
            <a:spLocks noGrp="1"/>
          </p:cNvSpPr>
          <p:nvPr>
            <p:ph type="body" sz="quarter" idx="14"/>
          </p:nvPr>
        </p:nvSpPr>
        <p:spPr>
          <a:xfrm>
            <a:off x="768000" y="6291638"/>
            <a:ext cx="2448001" cy="374400"/>
          </a:xfrm>
          <a:blipFill>
            <a:blip r:embed="rId4"/>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134769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7229D6-52C5-40B8-BAF9-F3392641DF5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4CE106F-CAC8-4237-BAEC-C7251687074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7A704AB-7C79-4612-B589-BB60B09FF4D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C0C10B5-2787-4182-BAA2-B05B02EFDEFC}"/>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6" name="Pladsholder til sidefod 5">
            <a:extLst>
              <a:ext uri="{FF2B5EF4-FFF2-40B4-BE49-F238E27FC236}">
                <a16:creationId xmlns:a16="http://schemas.microsoft.com/office/drawing/2014/main" id="{DB2BDFA7-973A-4F4F-9308-F4364CE1C25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9F20287-E464-4B5E-BA81-5801FE8CB7DD}"/>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218303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5AC2C-4314-4E1D-AE88-C399781081D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5230EB8-7C3E-4EE2-BA44-57B5018389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13F99CA-5516-4BE5-9444-1C8706FB369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969E66E-CEC7-45C0-BFAC-1E7491A5DB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0C5E386-BB3C-4C8C-B6DC-6D934E8A7BB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E0859D5-019A-4FD1-8E88-A957D870DAAC}"/>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8" name="Pladsholder til sidefod 7">
            <a:extLst>
              <a:ext uri="{FF2B5EF4-FFF2-40B4-BE49-F238E27FC236}">
                <a16:creationId xmlns:a16="http://schemas.microsoft.com/office/drawing/2014/main" id="{2DC7E33C-3355-4DBC-94A7-9B368A10948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D4D2128-F563-48C5-AC58-E14749C52630}"/>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3126945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CC514-239A-4F56-8F64-1475E2CDEE2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A42045D-F7CF-47FE-A3E6-51CD1B2D071B}"/>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4" name="Pladsholder til sidefod 3">
            <a:extLst>
              <a:ext uri="{FF2B5EF4-FFF2-40B4-BE49-F238E27FC236}">
                <a16:creationId xmlns:a16="http://schemas.microsoft.com/office/drawing/2014/main" id="{6645BA87-C7CF-4243-84FC-FC0E917B6FF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B6958E1-5E6E-4A85-9A81-3F2FB5293FB6}"/>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180898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748421B-D3BC-42FD-BD8B-C77A5829DF6B}"/>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3" name="Pladsholder til sidefod 2">
            <a:extLst>
              <a:ext uri="{FF2B5EF4-FFF2-40B4-BE49-F238E27FC236}">
                <a16:creationId xmlns:a16="http://schemas.microsoft.com/office/drawing/2014/main" id="{770185A5-6278-43D7-B502-50EAB3770E8A}"/>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902C563-CCB9-4071-9DAB-B70D524C71A9}"/>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3975935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8B235-F6A4-42B8-AC3D-A0F62EBD87E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B2EE5AF-3DBC-4841-8CF3-4339C31FC3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5AE04FC-4553-4CE0-A62F-9D4580BA0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EA1DAEC-976F-4E7E-9C6F-FE8627BED370}"/>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6" name="Pladsholder til sidefod 5">
            <a:extLst>
              <a:ext uri="{FF2B5EF4-FFF2-40B4-BE49-F238E27FC236}">
                <a16:creationId xmlns:a16="http://schemas.microsoft.com/office/drawing/2014/main" id="{743ED745-CEF7-47BC-8FCC-03E55500290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82B62E9-F379-4768-B032-8B9692CD8371}"/>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5865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372B3-FF70-49DA-AF51-D77C7C39750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93EDD53-4BD6-4578-9459-A6AFF44F4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8986B0F-1E7D-486B-AB15-E7EBA4EC3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916C5B3-4C91-429D-954C-654F2D08DB77}"/>
              </a:ext>
            </a:extLst>
          </p:cNvPr>
          <p:cNvSpPr>
            <a:spLocks noGrp="1"/>
          </p:cNvSpPr>
          <p:nvPr>
            <p:ph type="dt" sz="half" idx="10"/>
          </p:nvPr>
        </p:nvSpPr>
        <p:spPr/>
        <p:txBody>
          <a:bodyPr/>
          <a:lstStyle/>
          <a:p>
            <a:fld id="{6E21859B-73E8-494A-B233-F094EFBD0D85}" type="datetimeFigureOut">
              <a:rPr lang="da-DK" smtClean="0"/>
              <a:t>05-03-2024</a:t>
            </a:fld>
            <a:endParaRPr lang="da-DK"/>
          </a:p>
        </p:txBody>
      </p:sp>
      <p:sp>
        <p:nvSpPr>
          <p:cNvPr id="6" name="Pladsholder til sidefod 5">
            <a:extLst>
              <a:ext uri="{FF2B5EF4-FFF2-40B4-BE49-F238E27FC236}">
                <a16:creationId xmlns:a16="http://schemas.microsoft.com/office/drawing/2014/main" id="{8F063599-62EE-4E4C-B834-EB35F4A5E3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9884E05-CD80-426C-95C3-2946E2C84DBF}"/>
              </a:ext>
            </a:extLst>
          </p:cNvPr>
          <p:cNvSpPr>
            <a:spLocks noGrp="1"/>
          </p:cNvSpPr>
          <p:nvPr>
            <p:ph type="sldNum" sz="quarter" idx="12"/>
          </p:nvPr>
        </p:nvSpPr>
        <p:spPr/>
        <p:txBody>
          <a:bodyPr/>
          <a:lstStyle/>
          <a:p>
            <a:fld id="{CC976F58-511C-4F29-ABCF-E86552C70036}" type="slidenum">
              <a:rPr lang="da-DK" smtClean="0"/>
              <a:t>‹nr.›</a:t>
            </a:fld>
            <a:endParaRPr lang="da-DK"/>
          </a:p>
        </p:txBody>
      </p:sp>
    </p:spTree>
    <p:extLst>
      <p:ext uri="{BB962C8B-B14F-4D97-AF65-F5344CB8AC3E}">
        <p14:creationId xmlns:p14="http://schemas.microsoft.com/office/powerpoint/2010/main" val="199864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78CE63A-55AF-4184-8816-C63FD9684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8B0B8BA-AA0A-4270-A5FA-E5646958FC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C8351F9-3116-4556-A4C1-C315C51CCF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1859B-73E8-494A-B233-F094EFBD0D85}" type="datetimeFigureOut">
              <a:rPr lang="da-DK" smtClean="0"/>
              <a:t>05-03-2024</a:t>
            </a:fld>
            <a:endParaRPr lang="da-DK"/>
          </a:p>
        </p:txBody>
      </p:sp>
      <p:sp>
        <p:nvSpPr>
          <p:cNvPr id="5" name="Pladsholder til sidefod 4">
            <a:extLst>
              <a:ext uri="{FF2B5EF4-FFF2-40B4-BE49-F238E27FC236}">
                <a16:creationId xmlns:a16="http://schemas.microsoft.com/office/drawing/2014/main" id="{B242FC40-1048-4F77-9343-87829D8E0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C2745B5-7DF9-4DD6-BFCC-EACD1C384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76F58-511C-4F29-ABCF-E86552C70036}" type="slidenum">
              <a:rPr lang="da-DK" smtClean="0"/>
              <a:t>‹nr.›</a:t>
            </a:fld>
            <a:endParaRPr lang="da-DK"/>
          </a:p>
        </p:txBody>
      </p:sp>
    </p:spTree>
    <p:extLst>
      <p:ext uri="{BB962C8B-B14F-4D97-AF65-F5344CB8AC3E}">
        <p14:creationId xmlns:p14="http://schemas.microsoft.com/office/powerpoint/2010/main" val="2410257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6320" y="5920436"/>
            <a:ext cx="2448272" cy="374400"/>
          </a:xfrm>
          <a:prstGeom prst="rect">
            <a:avLst/>
          </a:prstGeom>
          <a:blipFill>
            <a:blip r:embed="rId30"/>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a:t>Marts 2022</a:t>
            </a:r>
            <a:endParaRPr lang="da-DK" dirty="0"/>
          </a:p>
        </p:txBody>
      </p:sp>
      <p:sp>
        <p:nvSpPr>
          <p:cNvPr id="6" name="Slide Number Placeholder 5"/>
          <p:cNvSpPr>
            <a:spLocks noGrp="1"/>
          </p:cNvSpPr>
          <p:nvPr>
            <p:ph type="sldNum" sz="quarter" idx="4"/>
          </p:nvPr>
        </p:nvSpPr>
        <p:spPr>
          <a:xfrm>
            <a:off x="8976321" y="5925421"/>
            <a:ext cx="2448272"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dirty="0"/>
          </a:p>
        </p:txBody>
      </p:sp>
      <p:sp>
        <p:nvSpPr>
          <p:cNvPr id="2" name="Title Placeholder 1"/>
          <p:cNvSpPr>
            <a:spLocks noGrp="1"/>
          </p:cNvSpPr>
          <p:nvPr>
            <p:ph type="title"/>
          </p:nvPr>
        </p:nvSpPr>
        <p:spPr>
          <a:xfrm>
            <a:off x="697342" y="584201"/>
            <a:ext cx="10726309" cy="1194905"/>
          </a:xfrm>
          <a:prstGeom prst="rect">
            <a:avLst/>
          </a:prstGeom>
        </p:spPr>
        <p:txBody>
          <a:bodyPr vert="horz" lIns="0" tIns="10800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767409" y="1914398"/>
            <a:ext cx="10657184" cy="3924437"/>
          </a:xfrm>
          <a:prstGeom prst="rect">
            <a:avLst/>
          </a:prstGeom>
        </p:spPr>
        <p:txBody>
          <a:bodyPr vert="horz" lIns="0" tIns="0" rIns="0" bIns="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Footer Placeholder 4"/>
          <p:cNvSpPr>
            <a:spLocks noGrp="1"/>
          </p:cNvSpPr>
          <p:nvPr>
            <p:ph type="ftr" sz="quarter" idx="3"/>
          </p:nvPr>
        </p:nvSpPr>
        <p:spPr>
          <a:xfrm>
            <a:off x="3503085" y="5920438"/>
            <a:ext cx="2448983" cy="374001"/>
          </a:xfrm>
          <a:prstGeom prst="rect">
            <a:avLst/>
          </a:prstGeom>
          <a:blipFill>
            <a:blip r:embed="rId30"/>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a:t>Læringslab 2</a:t>
            </a:r>
            <a:endParaRPr lang="da-DK" dirty="0"/>
          </a:p>
        </p:txBody>
      </p:sp>
    </p:spTree>
    <p:extLst>
      <p:ext uri="{BB962C8B-B14F-4D97-AF65-F5344CB8AC3E}">
        <p14:creationId xmlns:p14="http://schemas.microsoft.com/office/powerpoint/2010/main" val="140962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sldNum="0" hdr="0" ftr="0" dt="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10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hyperlink" Target="https://www.uvm.dk/folkeskolen/laering-og-laeringsmiljoe/specialundervisning/regler-for-specialundervisning" TargetMode="External"/><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sv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2.pn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2.xml"/><Relationship Id="rId21"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7.png"/><Relationship Id="rId2" Type="http://schemas.openxmlformats.org/officeDocument/2006/relationships/audio" Target="../media/media5.m4a"/><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5.m4a"/><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0.png"/><Relationship Id="rId14"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slideLayout" Target="../slideLayouts/slideLayout2.xml"/><Relationship Id="rId21" Type="http://schemas.openxmlformats.org/officeDocument/2006/relationships/image" Target="../media/image1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audio" Target="../media/media6.m4a"/><Relationship Id="rId16" Type="http://schemas.openxmlformats.org/officeDocument/2006/relationships/image" Target="../media/image50.svg"/><Relationship Id="rId20" Type="http://schemas.openxmlformats.org/officeDocument/2006/relationships/image" Target="../media/image54.svg"/><Relationship Id="rId1" Type="http://schemas.microsoft.com/office/2007/relationships/media" Target="../media/media6.m4a"/><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notesSlide" Target="../notesSlides/notesSlide3.xml"/><Relationship Id="rId9" Type="http://schemas.openxmlformats.org/officeDocument/2006/relationships/image" Target="../media/image43.png"/><Relationship Id="rId14"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2.xml"/><Relationship Id="rId21"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7.png"/><Relationship Id="rId2" Type="http://schemas.openxmlformats.org/officeDocument/2006/relationships/audio" Target="../media/media7.m4a"/><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7.m4a"/><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30.png"/><Relationship Id="rId1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image" Target="../media/image58.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13.png"/><Relationship Id="rId4" Type="http://schemas.openxmlformats.org/officeDocument/2006/relationships/image" Target="../media/image55.png"/><Relationship Id="rId9"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627D4-4B1A-40BF-AC1C-F2BDD716CB12}"/>
              </a:ext>
            </a:extLst>
          </p:cNvPr>
          <p:cNvSpPr>
            <a:spLocks noGrp="1"/>
          </p:cNvSpPr>
          <p:nvPr>
            <p:ph type="ctrTitle"/>
          </p:nvPr>
        </p:nvSpPr>
        <p:spPr/>
        <p:txBody>
          <a:bodyPr/>
          <a:lstStyle/>
          <a:p>
            <a:r>
              <a:rPr lang="da-DK" dirty="0"/>
              <a:t>Samskabende processer</a:t>
            </a:r>
          </a:p>
        </p:txBody>
      </p:sp>
      <p:sp>
        <p:nvSpPr>
          <p:cNvPr id="6" name="Rektangel 5">
            <a:extLst>
              <a:ext uri="{FF2B5EF4-FFF2-40B4-BE49-F238E27FC236}">
                <a16:creationId xmlns:a16="http://schemas.microsoft.com/office/drawing/2014/main" id="{C46FB9F1-D403-4977-B103-2456145CD6BF}"/>
              </a:ext>
            </a:extLst>
          </p:cNvPr>
          <p:cNvSpPr/>
          <p:nvPr/>
        </p:nvSpPr>
        <p:spPr>
          <a:xfrm>
            <a:off x="0" y="3389819"/>
            <a:ext cx="12192000" cy="335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40207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28347-E499-4A0C-BD76-CDD2B44BE091}"/>
              </a:ext>
            </a:extLst>
          </p:cNvPr>
          <p:cNvSpPr>
            <a:spLocks noGrp="1"/>
          </p:cNvSpPr>
          <p:nvPr>
            <p:ph type="title"/>
          </p:nvPr>
        </p:nvSpPr>
        <p:spPr>
          <a:xfrm>
            <a:off x="838200" y="-11668"/>
            <a:ext cx="10515600" cy="1325563"/>
          </a:xfrm>
        </p:spPr>
        <p:txBody>
          <a:bodyPr>
            <a:normAutofit/>
          </a:bodyPr>
          <a:lstStyle/>
          <a:p>
            <a:pPr algn="ctr"/>
            <a:r>
              <a:rPr lang="da-DK" sz="2800" b="1" dirty="0"/>
              <a:t>For de skoler, der har været med, er dette formen fremadrettet: </a:t>
            </a:r>
            <a:endParaRPr lang="da-DK" sz="2800" dirty="0"/>
          </a:p>
        </p:txBody>
      </p:sp>
      <p:sp>
        <p:nvSpPr>
          <p:cNvPr id="4" name="Rektangel 3">
            <a:extLst>
              <a:ext uri="{FF2B5EF4-FFF2-40B4-BE49-F238E27FC236}">
                <a16:creationId xmlns:a16="http://schemas.microsoft.com/office/drawing/2014/main" id="{EB4F9E94-95C7-4EE6-BC08-88D35E4CFE24}"/>
              </a:ext>
            </a:extLst>
          </p:cNvPr>
          <p:cNvSpPr/>
          <p:nvPr/>
        </p:nvSpPr>
        <p:spPr>
          <a:xfrm>
            <a:off x="31072" y="1081820"/>
            <a:ext cx="12129856" cy="1686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2B5D1020-79AA-4013-914E-AC14BC76D8AC}"/>
              </a:ext>
            </a:extLst>
          </p:cNvPr>
          <p:cNvSpPr/>
          <p:nvPr/>
        </p:nvSpPr>
        <p:spPr>
          <a:xfrm>
            <a:off x="1401618" y="1577041"/>
            <a:ext cx="10282482" cy="9029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da-DK" sz="1200" b="1" i="0" u="none" strike="noStrike" kern="1200" cap="none" spc="0" normalizeH="0" baseline="0" noProof="0" dirty="0">
                <a:ln>
                  <a:noFill/>
                </a:ln>
                <a:solidFill>
                  <a:srgbClr val="44546A">
                    <a:lumMod val="7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Nu er det denne måde at afholde møder på og den vej vi skal gå fremadrettet</a:t>
            </a:r>
            <a:r>
              <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 Så skal der gøres erfaringer i forhold til, at det stadig er en øvebane og skal prøves af med forskellige møder, forskellige cases m.m. Men interviewform kan noget uanset hvad sagen handler om. Formen gør, at vi får sagen belyst rigtig grundigt med dem der med omkring barnet.”</a:t>
            </a:r>
          </a:p>
        </p:txBody>
      </p:sp>
      <p:sp>
        <p:nvSpPr>
          <p:cNvPr id="6" name="Rektangel 5">
            <a:extLst>
              <a:ext uri="{FF2B5EF4-FFF2-40B4-BE49-F238E27FC236}">
                <a16:creationId xmlns:a16="http://schemas.microsoft.com/office/drawing/2014/main" id="{85001F54-A9C4-4924-91D7-4B2CDF77A82E}"/>
              </a:ext>
            </a:extLst>
          </p:cNvPr>
          <p:cNvSpPr/>
          <p:nvPr/>
        </p:nvSpPr>
        <p:spPr>
          <a:xfrm>
            <a:off x="1401618" y="2695692"/>
            <a:ext cx="10282482" cy="9029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da-DK" sz="1200" b="1" i="0" u="none" strike="noStrike" kern="1200" cap="none" spc="0" normalizeH="0" baseline="0" noProof="0" dirty="0">
                <a:ln>
                  <a:noFill/>
                </a:ln>
                <a:solidFill>
                  <a:srgbClr val="44546A">
                    <a:lumMod val="7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Formen på alle møder fremadrettet er proces</a:t>
            </a: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 Kommer til at ligne hinanden men med tilpasninger og forskelligt, hvem der er inde over, hvor langtid processen kører m.m. Så i forskellige skaleringer. Møderne kan også køres uden PPL når vi kommer tidligt i gang. For mødeformen kan bare virkelig noget for både forældre og medarbejdere og også tidligere end PPL skulle inddrages”.</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7" name="Rektangel 6">
            <a:extLst>
              <a:ext uri="{FF2B5EF4-FFF2-40B4-BE49-F238E27FC236}">
                <a16:creationId xmlns:a16="http://schemas.microsoft.com/office/drawing/2014/main" id="{5426F3FF-E009-46D7-9FD9-F681D50908FA}"/>
              </a:ext>
            </a:extLst>
          </p:cNvPr>
          <p:cNvSpPr/>
          <p:nvPr/>
        </p:nvSpPr>
        <p:spPr>
          <a:xfrm>
            <a:off x="1401618" y="3879165"/>
            <a:ext cx="10282482" cy="9029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da-DK" sz="1200" b="1" i="0" u="none" strike="noStrike" kern="1200" cap="none" spc="0" normalizeH="0" baseline="0" noProof="0" dirty="0">
                <a:ln>
                  <a:noFill/>
                </a:ln>
                <a:solidFill>
                  <a:srgbClr val="44546A">
                    <a:lumMod val="7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Den her måde vi lægger nedover alt. </a:t>
            </a: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Ikke sidde og udvælge – er det procesmøde eller gammeldagsmøde. Det er nedover alle møder. Snakker godt ind i den måde vi arbejder med handleplaner på.”</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8" name="Rektangel 7">
            <a:extLst>
              <a:ext uri="{FF2B5EF4-FFF2-40B4-BE49-F238E27FC236}">
                <a16:creationId xmlns:a16="http://schemas.microsoft.com/office/drawing/2014/main" id="{DF3B5A93-3286-48D4-AEF8-5CDF0D8C49C1}"/>
              </a:ext>
            </a:extLst>
          </p:cNvPr>
          <p:cNvSpPr/>
          <p:nvPr/>
        </p:nvSpPr>
        <p:spPr>
          <a:xfrm>
            <a:off x="1401618" y="5062638"/>
            <a:ext cx="10282482" cy="9029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 Vi skal blive helt skarpe på, hvad vi kan gøre med dem der ikke bare har brug for det stykke papir (eks. henvisning BUA). Arbejde rundt om disse. Hvordan hjælpe disse børn. Så handler om hvem man kan og skal lave de her processer på og med”. </a:t>
            </a:r>
            <a:endPar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10" name="Lyd 9">
            <a:hlinkClick r:id="" action="ppaction://media"/>
            <a:extLst>
              <a:ext uri="{FF2B5EF4-FFF2-40B4-BE49-F238E27FC236}">
                <a16:creationId xmlns:a16="http://schemas.microsoft.com/office/drawing/2014/main" id="{0F147CA2-F54A-CC39-F3D9-44E02F9D37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3759919"/>
      </p:ext>
    </p:extLst>
  </p:cSld>
  <p:clrMapOvr>
    <a:masterClrMapping/>
  </p:clrMapOvr>
  <mc:AlternateContent xmlns:mc="http://schemas.openxmlformats.org/markup-compatibility/2006" xmlns:p14="http://schemas.microsoft.com/office/powerpoint/2010/main">
    <mc:Choice Requires="p14">
      <p:transition spd="slow" p14:dur="2000" advTm="52097"/>
    </mc:Choice>
    <mc:Fallback xmlns="">
      <p:transition spd="slow" advTm="5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C955A-DF43-427C-A989-A83A56FDA601}"/>
              </a:ext>
            </a:extLst>
          </p:cNvPr>
          <p:cNvSpPr>
            <a:spLocks noGrp="1"/>
          </p:cNvSpPr>
          <p:nvPr>
            <p:ph type="title"/>
          </p:nvPr>
        </p:nvSpPr>
        <p:spPr>
          <a:xfrm>
            <a:off x="1805709" y="-137997"/>
            <a:ext cx="10515600" cy="1325563"/>
          </a:xfrm>
        </p:spPr>
        <p:txBody>
          <a:bodyPr>
            <a:normAutofit/>
          </a:bodyPr>
          <a:lstStyle/>
          <a:p>
            <a:r>
              <a:rPr lang="da-DK" sz="4000" dirty="0">
                <a:solidFill>
                  <a:schemeClr val="tx1">
                    <a:lumMod val="85000"/>
                    <a:lumOff val="15000"/>
                  </a:schemeClr>
                </a:solidFill>
              </a:rPr>
              <a:t>Hvor kan du læse mere og finde materialer</a:t>
            </a:r>
          </a:p>
        </p:txBody>
      </p:sp>
      <p:sp>
        <p:nvSpPr>
          <p:cNvPr id="3" name="Rektangel 2">
            <a:extLst>
              <a:ext uri="{FF2B5EF4-FFF2-40B4-BE49-F238E27FC236}">
                <a16:creationId xmlns:a16="http://schemas.microsoft.com/office/drawing/2014/main" id="{E11BA453-D403-4A08-A7F2-4B30591E4933}"/>
              </a:ext>
            </a:extLst>
          </p:cNvPr>
          <p:cNvSpPr/>
          <p:nvPr/>
        </p:nvSpPr>
        <p:spPr>
          <a:xfrm>
            <a:off x="0" y="794327"/>
            <a:ext cx="12321309" cy="1538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269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C955A-DF43-427C-A989-A83A56FDA601}"/>
              </a:ext>
            </a:extLst>
          </p:cNvPr>
          <p:cNvSpPr>
            <a:spLocks noGrp="1"/>
          </p:cNvSpPr>
          <p:nvPr>
            <p:ph type="title"/>
          </p:nvPr>
        </p:nvSpPr>
        <p:spPr>
          <a:xfrm>
            <a:off x="1805709" y="-137997"/>
            <a:ext cx="10515600" cy="1325563"/>
          </a:xfrm>
        </p:spPr>
        <p:txBody>
          <a:bodyPr>
            <a:normAutofit/>
          </a:bodyPr>
          <a:lstStyle/>
          <a:p>
            <a:r>
              <a:rPr lang="da-DK" sz="4000" dirty="0">
                <a:solidFill>
                  <a:schemeClr val="tx1">
                    <a:lumMod val="85000"/>
                    <a:lumOff val="15000"/>
                  </a:schemeClr>
                </a:solidFill>
              </a:rPr>
              <a:t>Hvorfor har vi påbegyndt det her arbejde?  </a:t>
            </a:r>
          </a:p>
        </p:txBody>
      </p:sp>
      <p:sp>
        <p:nvSpPr>
          <p:cNvPr id="3" name="Rektangel 2">
            <a:extLst>
              <a:ext uri="{FF2B5EF4-FFF2-40B4-BE49-F238E27FC236}">
                <a16:creationId xmlns:a16="http://schemas.microsoft.com/office/drawing/2014/main" id="{E11BA453-D403-4A08-A7F2-4B30591E4933}"/>
              </a:ext>
            </a:extLst>
          </p:cNvPr>
          <p:cNvSpPr/>
          <p:nvPr/>
        </p:nvSpPr>
        <p:spPr>
          <a:xfrm>
            <a:off x="0" y="794327"/>
            <a:ext cx="12321309" cy="15383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BD959C60-5E41-4BD9-A77D-25CCC8680A67}"/>
              </a:ext>
            </a:extLst>
          </p:cNvPr>
          <p:cNvSpPr/>
          <p:nvPr/>
        </p:nvSpPr>
        <p:spPr>
          <a:xfrm>
            <a:off x="220453" y="1608432"/>
            <a:ext cx="11880401" cy="24707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300" b="1" dirty="0">
                <a:solidFill>
                  <a:schemeClr val="tx2">
                    <a:lumMod val="75000"/>
                  </a:schemeClr>
                </a:solidFill>
                <a:latin typeface="Verdana" panose="020B0604030504040204" pitchFamily="34" charset="0"/>
                <a:ea typeface="Verdana" panose="020B0604030504040204" pitchFamily="34" charset="0"/>
              </a:rPr>
              <a:t>Formål: </a:t>
            </a:r>
          </a:p>
          <a:p>
            <a:pPr algn="ctr"/>
            <a:endParaRPr lang="da-DK" sz="1300" b="1" dirty="0">
              <a:solidFill>
                <a:schemeClr val="tx1">
                  <a:lumMod val="85000"/>
                  <a:lumOff val="15000"/>
                </a:schemeClr>
              </a:solidFill>
              <a:latin typeface="Verdana" panose="020B0604030504040204" pitchFamily="34" charset="0"/>
              <a:ea typeface="Verdana" panose="020B0604030504040204" pitchFamily="34" charset="0"/>
            </a:endParaRPr>
          </a:p>
          <a:p>
            <a:pPr marL="342900" indent="-342900" algn="just">
              <a:lnSpc>
                <a:spcPct val="115000"/>
              </a:lnSpc>
              <a:buSzPts val="900"/>
              <a:buFont typeface="Symbol" panose="05050102010706020507" pitchFamily="18" charset="2"/>
              <a:buChar char=""/>
            </a:pP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At arbejdet med pædagogiske psykologiske vurderinger foregår som en </a:t>
            </a:r>
            <a:r>
              <a:rPr lang="da-DK" sz="1300" b="1"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inddragende og samskabende proces</a:t>
            </a: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 samtidig med at en problemstilling undersøges, som kan bidrage til udvikling af gode læringsmiljøer og de fagprofessionelles mestring.</a:t>
            </a:r>
          </a:p>
          <a:p>
            <a:pPr marL="342900" lvl="0" indent="-342900" algn="just">
              <a:lnSpc>
                <a:spcPct val="115000"/>
              </a:lnSpc>
              <a:buSzPts val="900"/>
              <a:buFont typeface="Symbol" panose="05050102010706020507" pitchFamily="18" charset="2"/>
              <a:buChar char=""/>
            </a:pP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At udvikle </a:t>
            </a:r>
            <a:r>
              <a:rPr lang="da-DK" sz="1300" b="1"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helhedsorienteret og tværfaglig praksis </a:t>
            </a: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omkring PPV’er som en samskabende proces</a:t>
            </a:r>
          </a:p>
          <a:p>
            <a:pPr marL="342900" lvl="0" indent="-342900" algn="just">
              <a:lnSpc>
                <a:spcPct val="115000"/>
              </a:lnSpc>
              <a:buSzPts val="900"/>
              <a:buFont typeface="Symbol" panose="05050102010706020507" pitchFamily="18" charset="2"/>
              <a:buChar char=""/>
            </a:pP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At udvikle </a:t>
            </a:r>
            <a:r>
              <a:rPr lang="da-DK" sz="1300" b="1"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fælles forståelse, sprog og klarhed </a:t>
            </a: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omkring forskellige standarter/former for PPV’er (skriftlig, proces m.m.)</a:t>
            </a:r>
          </a:p>
          <a:p>
            <a:pPr marL="342900" lvl="0" indent="-342900" algn="just">
              <a:lnSpc>
                <a:spcPct val="115000"/>
              </a:lnSpc>
              <a:buSzPts val="900"/>
              <a:buFont typeface="Symbol" panose="05050102010706020507" pitchFamily="18" charset="2"/>
              <a:buChar char=""/>
            </a:pP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At kunne </a:t>
            </a:r>
            <a:r>
              <a:rPr lang="da-DK" sz="1300" b="1"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kommunikere</a:t>
            </a: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 stringent omkring arbejdet med PPV’er både internt i organisationen og eksternt.</a:t>
            </a:r>
          </a:p>
          <a:p>
            <a:pPr marL="342900" lvl="0" indent="-342900" algn="just">
              <a:lnSpc>
                <a:spcPct val="115000"/>
              </a:lnSpc>
              <a:spcAft>
                <a:spcPts val="1000"/>
              </a:spcAft>
              <a:buSzPts val="900"/>
              <a:buFont typeface="Symbol" panose="05050102010706020507" pitchFamily="18" charset="2"/>
              <a:buChar char=""/>
            </a:pP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At sikre </a:t>
            </a:r>
            <a:r>
              <a:rPr lang="da-DK" sz="1300" b="1" dirty="0">
                <a:solidFill>
                  <a:schemeClr val="tx2">
                    <a:lumMod val="75000"/>
                  </a:schemeClr>
                </a:solidFill>
                <a:effectLst/>
                <a:latin typeface="Verdana" panose="020B0604030504040204" pitchFamily="34" charset="0"/>
                <a:ea typeface="Verdana" panose="020B0604030504040204" pitchFamily="34" charset="0"/>
                <a:cs typeface="Times New Roman" panose="02020603050405020304" pitchFamily="18" charset="0"/>
              </a:rPr>
              <a:t>sammenhæng og synergi </a:t>
            </a:r>
            <a:r>
              <a:rPr lang="da-DK" sz="1300" dirty="0">
                <a:solidFill>
                  <a:schemeClr val="tx1">
                    <a:lumMod val="85000"/>
                    <a:lumOff val="15000"/>
                  </a:schemeClr>
                </a:solidFill>
                <a:effectLst/>
                <a:latin typeface="Verdana" panose="020B0604030504040204" pitchFamily="34" charset="0"/>
                <a:ea typeface="Verdana" panose="020B0604030504040204" pitchFamily="34" charset="0"/>
                <a:cs typeface="Times New Roman" panose="02020603050405020304" pitchFamily="18" charset="0"/>
              </a:rPr>
              <a:t>mellem de tværfaglige indsatser i praksis og anbefalingerne i PPV.</a:t>
            </a:r>
          </a:p>
          <a:p>
            <a:pPr algn="ctr"/>
            <a:endParaRPr lang="da-DK" dirty="0"/>
          </a:p>
        </p:txBody>
      </p:sp>
      <p:pic>
        <p:nvPicPr>
          <p:cNvPr id="8" name="Lyd 7">
            <a:hlinkClick r:id="" action="ppaction://media"/>
            <a:extLst>
              <a:ext uri="{FF2B5EF4-FFF2-40B4-BE49-F238E27FC236}">
                <a16:creationId xmlns:a16="http://schemas.microsoft.com/office/drawing/2014/main" id="{86FE1580-631E-1157-7877-ED10FA74A1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1128203"/>
      </p:ext>
    </p:extLst>
  </p:cSld>
  <p:clrMapOvr>
    <a:masterClrMapping/>
  </p:clrMapOvr>
  <mc:AlternateContent xmlns:mc="http://schemas.openxmlformats.org/markup-compatibility/2006" xmlns:p14="http://schemas.microsoft.com/office/powerpoint/2010/main">
    <mc:Choice Requires="p14">
      <p:transition spd="slow" p14:dur="2000" advTm="138286"/>
    </mc:Choice>
    <mc:Fallback xmlns="">
      <p:transition spd="slow" advTm="138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Tekstfelt 13">
            <a:extLst>
              <a:ext uri="{FF2B5EF4-FFF2-40B4-BE49-F238E27FC236}">
                <a16:creationId xmlns:a16="http://schemas.microsoft.com/office/drawing/2014/main" id="{D39B9B06-E904-4687-9BD9-6EEEBFE5289B}"/>
              </a:ext>
            </a:extLst>
          </p:cNvPr>
          <p:cNvSpPr txBox="1"/>
          <p:nvPr/>
        </p:nvSpPr>
        <p:spPr>
          <a:xfrm>
            <a:off x="248507" y="3429000"/>
            <a:ext cx="3904179" cy="1846659"/>
          </a:xfrm>
          <a:prstGeom prst="rect">
            <a:avLst/>
          </a:prstGeom>
          <a:noFill/>
          <a:ln w="15875">
            <a:solidFill>
              <a:schemeClr val="accent1">
                <a:lumMod val="40000"/>
                <a:lumOff val="60000"/>
              </a:schemeClr>
            </a:solidFill>
          </a:ln>
        </p:spPr>
        <p:txBody>
          <a:bodyPr wrap="square" rtlCol="0">
            <a:spAutoFit/>
          </a:bodyPr>
          <a:lstStyle/>
          <a:p>
            <a:r>
              <a:rPr lang="da-DK" b="1" u="sng" dirty="0">
                <a:solidFill>
                  <a:schemeClr val="tx1">
                    <a:lumMod val="85000"/>
                    <a:lumOff val="15000"/>
                  </a:schemeClr>
                </a:solidFill>
              </a:rPr>
              <a:t>Skriftlig PPV</a:t>
            </a:r>
          </a:p>
          <a:p>
            <a:r>
              <a:rPr lang="da-DK" sz="1500" i="1" dirty="0">
                <a:solidFill>
                  <a:schemeClr val="tx1">
                    <a:lumMod val="85000"/>
                    <a:lumOff val="15000"/>
                  </a:schemeClr>
                </a:solidFill>
              </a:rPr>
              <a:t>Direkte til skriftlig PPV uden en samskabende proces sættes </a:t>
            </a:r>
            <a:r>
              <a:rPr lang="da-DK" sz="1500" b="1" i="1" u="sng" dirty="0">
                <a:solidFill>
                  <a:schemeClr val="tx1">
                    <a:lumMod val="85000"/>
                    <a:lumOff val="15000"/>
                  </a:schemeClr>
                </a:solidFill>
              </a:rPr>
              <a:t>KUN </a:t>
            </a:r>
            <a:r>
              <a:rPr lang="da-DK" sz="1500" i="1" dirty="0">
                <a:solidFill>
                  <a:schemeClr val="tx1">
                    <a:lumMod val="85000"/>
                    <a:lumOff val="15000"/>
                  </a:schemeClr>
                </a:solidFill>
              </a:rPr>
              <a:t>i gang ved: </a:t>
            </a:r>
            <a:r>
              <a:rPr lang="da-DK" sz="1500" b="1" i="1" dirty="0">
                <a:solidFill>
                  <a:schemeClr val="tx1">
                    <a:lumMod val="85000"/>
                    <a:lumOff val="15000"/>
                  </a:schemeClr>
                </a:solidFill>
              </a:rPr>
              <a:t> </a:t>
            </a:r>
          </a:p>
          <a:p>
            <a:pPr marL="285750" indent="-285750">
              <a:buFont typeface="Arial" panose="020B0604020202020204" pitchFamily="34" charset="0"/>
              <a:buChar char="•"/>
            </a:pPr>
            <a:r>
              <a:rPr lang="da-DK" dirty="0">
                <a:solidFill>
                  <a:schemeClr val="tx1">
                    <a:lumMod val="85000"/>
                    <a:lumOff val="15000"/>
                  </a:schemeClr>
                </a:solidFill>
              </a:rPr>
              <a:t>Ingen tvivl om vidtgående behov </a:t>
            </a:r>
          </a:p>
          <a:p>
            <a:pPr marL="285750" indent="-285750">
              <a:buFont typeface="Arial" panose="020B0604020202020204" pitchFamily="34" charset="0"/>
              <a:buChar char="•"/>
            </a:pPr>
            <a:r>
              <a:rPr lang="da-DK" dirty="0">
                <a:solidFill>
                  <a:schemeClr val="tx1">
                    <a:lumMod val="85000"/>
                    <a:lumOff val="15000"/>
                  </a:schemeClr>
                </a:solidFill>
              </a:rPr>
              <a:t>Eleven er til skade for sig selv/truet</a:t>
            </a:r>
          </a:p>
          <a:p>
            <a:endParaRPr lang="da-DK" sz="1500" b="1" i="1" dirty="0">
              <a:solidFill>
                <a:schemeClr val="tx2">
                  <a:lumMod val="75000"/>
                </a:schemeClr>
              </a:solidFill>
            </a:endParaRPr>
          </a:p>
          <a:p>
            <a:endParaRPr lang="da-DK" sz="1500" b="1" i="1" dirty="0">
              <a:solidFill>
                <a:schemeClr val="tx2">
                  <a:lumMod val="75000"/>
                </a:schemeClr>
              </a:solidFill>
            </a:endParaRPr>
          </a:p>
        </p:txBody>
      </p:sp>
      <p:sp>
        <p:nvSpPr>
          <p:cNvPr id="5" name="Tekstfelt 4">
            <a:extLst>
              <a:ext uri="{FF2B5EF4-FFF2-40B4-BE49-F238E27FC236}">
                <a16:creationId xmlns:a16="http://schemas.microsoft.com/office/drawing/2014/main" id="{42BA670A-9AD3-43D6-86B8-DCA1F0EC607C}"/>
              </a:ext>
            </a:extLst>
          </p:cNvPr>
          <p:cNvSpPr txBox="1"/>
          <p:nvPr/>
        </p:nvSpPr>
        <p:spPr>
          <a:xfrm>
            <a:off x="1368055" y="1266258"/>
            <a:ext cx="9413358" cy="923330"/>
          </a:xfrm>
          <a:prstGeom prst="rect">
            <a:avLst/>
          </a:prstGeom>
          <a:solidFill>
            <a:schemeClr val="tx2">
              <a:lumMod val="40000"/>
              <a:lumOff val="60000"/>
            </a:schemeClr>
          </a:solidFill>
        </p:spPr>
        <p:txBody>
          <a:bodyPr wrap="square" rtlCol="0">
            <a:spAutoFit/>
          </a:bodyPr>
          <a:lstStyle/>
          <a:p>
            <a:pPr lvl="1"/>
            <a:r>
              <a:rPr lang="da-DK" b="1" dirty="0">
                <a:solidFill>
                  <a:schemeClr val="tx1">
                    <a:lumMod val="75000"/>
                    <a:lumOff val="25000"/>
                  </a:schemeClr>
                </a:solidFill>
              </a:rPr>
              <a:t>	Når ledelsen/skolen er usikker på elevens udvikling, trivsel og pædagogiske handlinger </a:t>
            </a:r>
          </a:p>
          <a:p>
            <a:endParaRPr lang="da-DK" b="1" dirty="0">
              <a:solidFill>
                <a:schemeClr val="tx1">
                  <a:lumMod val="75000"/>
                  <a:lumOff val="25000"/>
                </a:schemeClr>
              </a:solidFill>
            </a:endParaRPr>
          </a:p>
          <a:p>
            <a:pPr lvl="1"/>
            <a:r>
              <a:rPr lang="da-DK" b="1" dirty="0">
                <a:solidFill>
                  <a:schemeClr val="tx1">
                    <a:lumMod val="75000"/>
                    <a:lumOff val="25000"/>
                  </a:schemeClr>
                </a:solidFill>
              </a:rPr>
              <a:t>	Når der er behov for vurdering af special pædagogisk behov</a:t>
            </a:r>
          </a:p>
        </p:txBody>
      </p:sp>
      <p:sp>
        <p:nvSpPr>
          <p:cNvPr id="6" name="Pil: nedad 5">
            <a:extLst>
              <a:ext uri="{FF2B5EF4-FFF2-40B4-BE49-F238E27FC236}">
                <a16:creationId xmlns:a16="http://schemas.microsoft.com/office/drawing/2014/main" id="{E0E35EFC-3FEC-45AC-849D-495619F05730}"/>
              </a:ext>
            </a:extLst>
          </p:cNvPr>
          <p:cNvSpPr/>
          <p:nvPr/>
        </p:nvSpPr>
        <p:spPr>
          <a:xfrm>
            <a:off x="5884094" y="2256183"/>
            <a:ext cx="609600" cy="464906"/>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DEAF0AC0-922B-4334-9941-10D446B27FCF}"/>
              </a:ext>
            </a:extLst>
          </p:cNvPr>
          <p:cNvSpPr txBox="1"/>
          <p:nvPr/>
        </p:nvSpPr>
        <p:spPr>
          <a:xfrm>
            <a:off x="5477198" y="2846907"/>
            <a:ext cx="6144188" cy="2908489"/>
          </a:xfrm>
          <a:prstGeom prst="rect">
            <a:avLst/>
          </a:prstGeom>
          <a:noFill/>
          <a:ln w="38100">
            <a:solidFill>
              <a:schemeClr val="accent1">
                <a:lumMod val="40000"/>
                <a:lumOff val="60000"/>
              </a:schemeClr>
            </a:solidFill>
          </a:ln>
        </p:spPr>
        <p:txBody>
          <a:bodyPr wrap="square" rtlCol="0">
            <a:spAutoFit/>
          </a:bodyPr>
          <a:lstStyle/>
          <a:p>
            <a:r>
              <a:rPr lang="da-DK" b="1" u="sng" dirty="0">
                <a:solidFill>
                  <a:schemeClr val="tx1">
                    <a:lumMod val="85000"/>
                    <a:lumOff val="15000"/>
                  </a:schemeClr>
                </a:solidFill>
              </a:rPr>
              <a:t>Samskabende proces</a:t>
            </a:r>
          </a:p>
          <a:p>
            <a:pPr marL="285750" indent="-285750">
              <a:buFont typeface="Arial" panose="020B0604020202020204" pitchFamily="34" charset="0"/>
              <a:buChar char="•"/>
            </a:pPr>
            <a:r>
              <a:rPr lang="da-DK" dirty="0">
                <a:solidFill>
                  <a:schemeClr val="tx1">
                    <a:lumMod val="85000"/>
                    <a:lumOff val="15000"/>
                  </a:schemeClr>
                </a:solidFill>
              </a:rPr>
              <a:t>Når det er komplekst/udfordrende </a:t>
            </a:r>
          </a:p>
          <a:p>
            <a:pPr marL="285750" indent="-285750">
              <a:buFont typeface="Arial" panose="020B0604020202020204" pitchFamily="34" charset="0"/>
              <a:buChar char="•"/>
            </a:pPr>
            <a:r>
              <a:rPr lang="da-DK" dirty="0">
                <a:solidFill>
                  <a:schemeClr val="tx1">
                    <a:lumMod val="85000"/>
                    <a:lumOff val="15000"/>
                  </a:schemeClr>
                </a:solidFill>
              </a:rPr>
              <a:t>Når det bøvler/der er tvivl </a:t>
            </a:r>
          </a:p>
          <a:p>
            <a:pPr marL="285750" indent="-285750">
              <a:buFont typeface="Arial" panose="020B0604020202020204" pitchFamily="34" charset="0"/>
              <a:buChar char="•"/>
            </a:pPr>
            <a:r>
              <a:rPr lang="da-DK" dirty="0">
                <a:solidFill>
                  <a:schemeClr val="tx1">
                    <a:lumMod val="85000"/>
                    <a:lumOff val="15000"/>
                  </a:schemeClr>
                </a:solidFill>
              </a:rPr>
              <a:t>Når der er potentiale for at skabe fortsat udvikling, læring og trivsel i almen kontekst </a:t>
            </a:r>
          </a:p>
          <a:p>
            <a:pPr marL="285750" indent="-285750">
              <a:buFont typeface="Arial" panose="020B0604020202020204" pitchFamily="34" charset="0"/>
              <a:buChar char="•"/>
            </a:pPr>
            <a:r>
              <a:rPr lang="da-DK" dirty="0">
                <a:solidFill>
                  <a:schemeClr val="tx1">
                    <a:lumMod val="85000"/>
                    <a:lumOff val="15000"/>
                  </a:schemeClr>
                </a:solidFill>
              </a:rPr>
              <a:t>Kan understøtte samarbejde omkring svære overgange (</a:t>
            </a:r>
            <a:r>
              <a:rPr lang="da-DK" dirty="0" err="1">
                <a:solidFill>
                  <a:schemeClr val="tx1">
                    <a:lumMod val="85000"/>
                    <a:lumOff val="15000"/>
                  </a:schemeClr>
                </a:solidFill>
              </a:rPr>
              <a:t>bh</a:t>
            </a:r>
            <a:r>
              <a:rPr lang="da-DK" dirty="0" err="1">
                <a:solidFill>
                  <a:schemeClr val="tx1">
                    <a:lumMod val="85000"/>
                    <a:lumOff val="15000"/>
                  </a:schemeClr>
                </a:solidFill>
                <a:sym typeface="Wingdings" panose="05000000000000000000" pitchFamily="2" charset="2"/>
              </a:rPr>
              <a:t>skole</a:t>
            </a:r>
            <a:r>
              <a:rPr lang="da-DK" dirty="0">
                <a:solidFill>
                  <a:schemeClr val="tx1">
                    <a:lumMod val="85000"/>
                    <a:lumOff val="15000"/>
                  </a:schemeClr>
                </a:solidFill>
                <a:sym typeface="Wingdings" panose="05000000000000000000" pitchFamily="2" charset="2"/>
              </a:rPr>
              <a:t>, </a:t>
            </a:r>
            <a:r>
              <a:rPr lang="da-DK" dirty="0" err="1">
                <a:solidFill>
                  <a:schemeClr val="tx1">
                    <a:lumMod val="85000"/>
                    <a:lumOff val="15000"/>
                  </a:schemeClr>
                </a:solidFill>
                <a:sym typeface="Wingdings" panose="05000000000000000000" pitchFamily="2" charset="2"/>
              </a:rPr>
              <a:t>skoleskole</a:t>
            </a:r>
            <a:r>
              <a:rPr lang="da-DK" dirty="0">
                <a:solidFill>
                  <a:schemeClr val="tx1">
                    <a:lumMod val="85000"/>
                    <a:lumOff val="15000"/>
                  </a:schemeClr>
                </a:solidFill>
                <a:sym typeface="Wingdings" panose="05000000000000000000" pitchFamily="2" charset="2"/>
              </a:rPr>
              <a:t>) </a:t>
            </a:r>
            <a:r>
              <a:rPr lang="da-DK" dirty="0">
                <a:solidFill>
                  <a:schemeClr val="tx1">
                    <a:lumMod val="85000"/>
                    <a:lumOff val="15000"/>
                  </a:schemeClr>
                </a:solidFill>
              </a:rPr>
              <a:t> </a:t>
            </a:r>
          </a:p>
          <a:p>
            <a:endParaRPr lang="da-DK" dirty="0">
              <a:solidFill>
                <a:schemeClr val="tx1">
                  <a:lumMod val="85000"/>
                  <a:lumOff val="15000"/>
                </a:schemeClr>
              </a:solidFill>
            </a:endParaRPr>
          </a:p>
          <a:p>
            <a:r>
              <a:rPr lang="da-DK" sz="1300" i="1" dirty="0">
                <a:solidFill>
                  <a:schemeClr val="tx1">
                    <a:lumMod val="85000"/>
                    <a:lumOff val="15000"/>
                  </a:schemeClr>
                </a:solidFill>
              </a:rPr>
              <a:t>OBS: Det kan i proces vise sig/vurderes, at der er et </a:t>
            </a:r>
            <a:r>
              <a:rPr lang="da-DK" sz="1300" b="1" i="1" u="sng" dirty="0">
                <a:solidFill>
                  <a:schemeClr val="tx1">
                    <a:lumMod val="85000"/>
                    <a:lumOff val="15000"/>
                  </a:schemeClr>
                </a:solidFill>
              </a:rPr>
              <a:t>støttebehov på over 9 timer</a:t>
            </a:r>
            <a:r>
              <a:rPr lang="da-DK" sz="1300" i="1" dirty="0">
                <a:solidFill>
                  <a:schemeClr val="tx1">
                    <a:lumMod val="85000"/>
                    <a:lumOff val="15000"/>
                  </a:schemeClr>
                </a:solidFill>
              </a:rPr>
              <a:t>, hvorved der laves en skriftlig PPV/opsamling der bygger på alt det der er prøvet af og dokumenteret i processen.  </a:t>
            </a:r>
          </a:p>
        </p:txBody>
      </p:sp>
      <p:pic>
        <p:nvPicPr>
          <p:cNvPr id="17" name="Grafik 16" descr="Løbende forbedring med massiv udfyldning">
            <a:extLst>
              <a:ext uri="{FF2B5EF4-FFF2-40B4-BE49-F238E27FC236}">
                <a16:creationId xmlns:a16="http://schemas.microsoft.com/office/drawing/2014/main" id="{863E1CE4-D036-4080-8C55-92CFB7A325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9540" y="3800318"/>
            <a:ext cx="914400" cy="914400"/>
          </a:xfrm>
          <a:prstGeom prst="rect">
            <a:avLst/>
          </a:prstGeom>
        </p:spPr>
      </p:pic>
      <p:cxnSp>
        <p:nvCxnSpPr>
          <p:cNvPr id="19" name="Lige pilforbindelse 18">
            <a:extLst>
              <a:ext uri="{FF2B5EF4-FFF2-40B4-BE49-F238E27FC236}">
                <a16:creationId xmlns:a16="http://schemas.microsoft.com/office/drawing/2014/main" id="{ED7BAEC2-D437-4E45-96F4-1F357B594DEE}"/>
              </a:ext>
            </a:extLst>
          </p:cNvPr>
          <p:cNvCxnSpPr>
            <a:cxnSpLocks/>
          </p:cNvCxnSpPr>
          <p:nvPr/>
        </p:nvCxnSpPr>
        <p:spPr>
          <a:xfrm>
            <a:off x="4246469" y="3800318"/>
            <a:ext cx="1077471" cy="0"/>
          </a:xfrm>
          <a:prstGeom prst="straightConnector1">
            <a:avLst/>
          </a:prstGeom>
          <a:ln w="12700">
            <a:prstDash val="lg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Billede 12">
            <a:extLst>
              <a:ext uri="{FF2B5EF4-FFF2-40B4-BE49-F238E27FC236}">
                <a16:creationId xmlns:a16="http://schemas.microsoft.com/office/drawing/2014/main" id="{259D1111-F0D7-469C-9D33-C577B7707730}"/>
              </a:ext>
            </a:extLst>
          </p:cNvPr>
          <p:cNvPicPr>
            <a:picLocks noChangeAspect="1"/>
          </p:cNvPicPr>
          <p:nvPr/>
        </p:nvPicPr>
        <p:blipFill>
          <a:blip r:embed="rId6"/>
          <a:stretch>
            <a:fillRect/>
          </a:stretch>
        </p:blipFill>
        <p:spPr>
          <a:xfrm>
            <a:off x="9145114" y="2486455"/>
            <a:ext cx="1444545" cy="765126"/>
          </a:xfrm>
          <a:prstGeom prst="rect">
            <a:avLst/>
          </a:prstGeom>
        </p:spPr>
      </p:pic>
      <p:sp>
        <p:nvSpPr>
          <p:cNvPr id="20" name="Tekstfelt 19">
            <a:extLst>
              <a:ext uri="{FF2B5EF4-FFF2-40B4-BE49-F238E27FC236}">
                <a16:creationId xmlns:a16="http://schemas.microsoft.com/office/drawing/2014/main" id="{095FB60D-E99B-4C55-A4E4-47C6D89CEE31}"/>
              </a:ext>
            </a:extLst>
          </p:cNvPr>
          <p:cNvSpPr txBox="1"/>
          <p:nvPr/>
        </p:nvSpPr>
        <p:spPr>
          <a:xfrm>
            <a:off x="350985" y="5755396"/>
            <a:ext cx="1169582" cy="923330"/>
          </a:xfrm>
          <a:prstGeom prst="rect">
            <a:avLst/>
          </a:prstGeom>
          <a:noFill/>
          <a:ln w="12700">
            <a:solidFill>
              <a:schemeClr val="tx2">
                <a:lumMod val="40000"/>
                <a:lumOff val="60000"/>
              </a:schemeClr>
            </a:solidFill>
            <a:prstDash val="lgDash"/>
          </a:ln>
        </p:spPr>
        <p:txBody>
          <a:bodyPr wrap="square" rtlCol="0">
            <a:spAutoFit/>
          </a:bodyPr>
          <a:lstStyle/>
          <a:p>
            <a:r>
              <a:rPr lang="da-DK" dirty="0">
                <a:solidFill>
                  <a:schemeClr val="accent1">
                    <a:lumMod val="50000"/>
                  </a:schemeClr>
                </a:solidFill>
                <a:hlinkClick r:id="rId7">
                  <a:extLst>
                    <a:ext uri="{A12FA001-AC4F-418D-AE19-62706E023703}">
                      <ahyp:hlinkClr xmlns:ahyp="http://schemas.microsoft.com/office/drawing/2018/hyperlinkcolor" val="tx"/>
                    </a:ext>
                  </a:extLst>
                </a:hlinkClick>
              </a:rPr>
              <a:t>Link til lovgivning</a:t>
            </a:r>
            <a:endParaRPr lang="da-DK" dirty="0">
              <a:solidFill>
                <a:schemeClr val="accent1">
                  <a:lumMod val="50000"/>
                </a:schemeClr>
              </a:solidFill>
            </a:endParaRPr>
          </a:p>
          <a:p>
            <a:endParaRPr lang="da-DK" dirty="0"/>
          </a:p>
        </p:txBody>
      </p:sp>
      <p:pic>
        <p:nvPicPr>
          <p:cNvPr id="11" name="Grafik 10" descr="Adressekartotek med massiv udfyldning">
            <a:extLst>
              <a:ext uri="{FF2B5EF4-FFF2-40B4-BE49-F238E27FC236}">
                <a16:creationId xmlns:a16="http://schemas.microsoft.com/office/drawing/2014/main" id="{0E41F959-95A9-4A9E-B82F-19CBF6378F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63413" y="2971800"/>
            <a:ext cx="914400" cy="914400"/>
          </a:xfrm>
          <a:prstGeom prst="rect">
            <a:avLst/>
          </a:prstGeom>
        </p:spPr>
      </p:pic>
      <p:cxnSp>
        <p:nvCxnSpPr>
          <p:cNvPr id="30" name="Lige pilforbindelse 29">
            <a:extLst>
              <a:ext uri="{FF2B5EF4-FFF2-40B4-BE49-F238E27FC236}">
                <a16:creationId xmlns:a16="http://schemas.microsoft.com/office/drawing/2014/main" id="{B530571B-006A-4A37-B0C1-0E8F0FBF2862}"/>
              </a:ext>
            </a:extLst>
          </p:cNvPr>
          <p:cNvCxnSpPr/>
          <p:nvPr/>
        </p:nvCxnSpPr>
        <p:spPr>
          <a:xfrm>
            <a:off x="3420343" y="2347703"/>
            <a:ext cx="0" cy="998408"/>
          </a:xfrm>
          <a:prstGeom prst="straightConnector1">
            <a:avLst/>
          </a:prstGeom>
          <a:ln w="38100">
            <a:prstDash val="dash"/>
            <a:tailEnd type="triangle"/>
          </a:ln>
        </p:spPr>
        <p:style>
          <a:lnRef idx="3">
            <a:schemeClr val="accent3"/>
          </a:lnRef>
          <a:fillRef idx="0">
            <a:schemeClr val="accent3"/>
          </a:fillRef>
          <a:effectRef idx="2">
            <a:schemeClr val="accent3"/>
          </a:effectRef>
          <a:fontRef idx="minor">
            <a:schemeClr val="tx1"/>
          </a:fontRef>
        </p:style>
      </p:cxnSp>
      <p:pic>
        <p:nvPicPr>
          <p:cNvPr id="32" name="Grafik 31" descr="Spørgsmålstegn med massiv udfyldning">
            <a:extLst>
              <a:ext uri="{FF2B5EF4-FFF2-40B4-BE49-F238E27FC236}">
                <a16:creationId xmlns:a16="http://schemas.microsoft.com/office/drawing/2014/main" id="{60C8EFC6-DCBE-45FA-8D70-E8441116B8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10587" y="1247848"/>
            <a:ext cx="914400" cy="914400"/>
          </a:xfrm>
          <a:prstGeom prst="rect">
            <a:avLst/>
          </a:prstGeom>
        </p:spPr>
      </p:pic>
      <p:sp>
        <p:nvSpPr>
          <p:cNvPr id="33" name="Rektangel: afrundede hjørner 32">
            <a:extLst>
              <a:ext uri="{FF2B5EF4-FFF2-40B4-BE49-F238E27FC236}">
                <a16:creationId xmlns:a16="http://schemas.microsoft.com/office/drawing/2014/main" id="{73CF30A9-DF30-4C5A-AE39-5525721C685C}"/>
              </a:ext>
            </a:extLst>
          </p:cNvPr>
          <p:cNvSpPr/>
          <p:nvPr/>
        </p:nvSpPr>
        <p:spPr>
          <a:xfrm>
            <a:off x="3736888" y="274142"/>
            <a:ext cx="4718223" cy="86629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500" b="1" dirty="0">
                <a:solidFill>
                  <a:schemeClr val="tx2">
                    <a:lumMod val="75000"/>
                  </a:schemeClr>
                </a:solidFill>
              </a:rPr>
              <a:t>Hvornår?</a:t>
            </a:r>
          </a:p>
        </p:txBody>
      </p:sp>
      <p:pic>
        <p:nvPicPr>
          <p:cNvPr id="8" name="Lyd 7">
            <a:hlinkClick r:id="" action="ppaction://media"/>
            <a:extLst>
              <a:ext uri="{FF2B5EF4-FFF2-40B4-BE49-F238E27FC236}">
                <a16:creationId xmlns:a16="http://schemas.microsoft.com/office/drawing/2014/main" id="{E14DC843-73BF-9320-0543-DCB9495709F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2291987"/>
      </p:ext>
    </p:extLst>
  </p:cSld>
  <p:clrMapOvr>
    <a:masterClrMapping/>
  </p:clrMapOvr>
  <mc:AlternateContent xmlns:mc="http://schemas.openxmlformats.org/markup-compatibility/2006" xmlns:p14="http://schemas.microsoft.com/office/powerpoint/2010/main">
    <mc:Choice Requires="p14">
      <p:transition spd="slow" p14:dur="2000" advTm="119993"/>
    </mc:Choice>
    <mc:Fallback xmlns="">
      <p:transition spd="slow" advTm="11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910ACF1-6E29-4477-8472-C9DD912FCCEA}"/>
              </a:ext>
            </a:extLst>
          </p:cNvPr>
          <p:cNvSpPr>
            <a:spLocks noGrp="1"/>
          </p:cNvSpPr>
          <p:nvPr>
            <p:ph type="title"/>
          </p:nvPr>
        </p:nvSpPr>
        <p:spPr>
          <a:xfrm>
            <a:off x="838200" y="365125"/>
            <a:ext cx="10515600" cy="1325563"/>
          </a:xfrm>
        </p:spPr>
        <p:txBody>
          <a:bodyPr>
            <a:normAutofit/>
          </a:bodyPr>
          <a:lstStyle/>
          <a:p>
            <a:r>
              <a:rPr lang="da-DK" sz="4000" dirty="0"/>
              <a:t>Hvad er det der især er nyt/anderledes?</a:t>
            </a:r>
            <a:br>
              <a:rPr lang="da-DK" sz="4000" dirty="0"/>
            </a:br>
            <a:r>
              <a:rPr lang="da-DK" sz="2000" i="1" dirty="0"/>
              <a:t>‘hvis vi vil have noget andet til at ske, så må de voksne omkring børnene begynde med at gøre noget andet’</a:t>
            </a:r>
          </a:p>
        </p:txBody>
      </p:sp>
      <p:sp>
        <p:nvSpPr>
          <p:cNvPr id="4" name="Tekstfelt 3">
            <a:extLst>
              <a:ext uri="{FF2B5EF4-FFF2-40B4-BE49-F238E27FC236}">
                <a16:creationId xmlns:a16="http://schemas.microsoft.com/office/drawing/2014/main" id="{DD46031A-ACDA-4557-82BC-E332E4B63DD4}"/>
              </a:ext>
            </a:extLst>
          </p:cNvPr>
          <p:cNvSpPr txBox="1"/>
          <p:nvPr/>
        </p:nvSpPr>
        <p:spPr>
          <a:xfrm>
            <a:off x="838200" y="2065105"/>
            <a:ext cx="10227067" cy="4524315"/>
          </a:xfrm>
          <a:prstGeom prst="rect">
            <a:avLst/>
          </a:prstGeom>
          <a:noFill/>
        </p:spPr>
        <p:txBody>
          <a:bodyPr wrap="square" rtlCol="0">
            <a:spAutoFit/>
          </a:bodyPr>
          <a:lstStyle/>
          <a:p>
            <a:pPr marL="342900" indent="-342900">
              <a:buAutoNum type="arabicParenR"/>
            </a:pPr>
            <a:r>
              <a:rPr lang="da-DK" dirty="0"/>
              <a:t>Måden at arbejde sammen i  proces på og den måde møderne afvikles (</a:t>
            </a:r>
            <a:r>
              <a:rPr lang="da-DK" b="1" dirty="0"/>
              <a:t>mødeform og roller</a:t>
            </a:r>
            <a:r>
              <a:rPr lang="da-DK" dirty="0"/>
              <a:t>)</a:t>
            </a:r>
          </a:p>
          <a:p>
            <a:pPr marL="342900" indent="-342900">
              <a:buAutoNum type="arabicParenR"/>
            </a:pPr>
            <a:r>
              <a:rPr lang="da-DK" b="1" dirty="0"/>
              <a:t>PPL’s måde at arbejde på, </a:t>
            </a:r>
            <a:r>
              <a:rPr lang="da-DK" dirty="0"/>
              <a:t>hvor observationer, undersøgelser mm bliver en del af processen og afprøvninger i praksis– kommer i gang og i proces tidligere end før.</a:t>
            </a:r>
          </a:p>
          <a:p>
            <a:pPr marL="342900" indent="-342900">
              <a:buAutoNum type="arabicParenR"/>
            </a:pPr>
            <a:r>
              <a:rPr lang="da-DK" b="1" dirty="0"/>
              <a:t>Ny forståelse af en PPV : </a:t>
            </a:r>
            <a:r>
              <a:rPr lang="da-DK" dirty="0"/>
              <a:t>som en undersøgende proces der kan være med til at udvikle praksis, så der skabes bedre muligheder for at eleven udvikler sig og trives</a:t>
            </a:r>
            <a:r>
              <a:rPr lang="da-DK" b="1" dirty="0"/>
              <a:t>-  </a:t>
            </a:r>
            <a:r>
              <a:rPr lang="da-DK" dirty="0" err="1"/>
              <a:t>bla</a:t>
            </a:r>
            <a:r>
              <a:rPr lang="da-DK" dirty="0"/>
              <a:t>. gennem det at de voksne omkring eleven gør noget andet – sammen.. Og ny </a:t>
            </a:r>
            <a:r>
              <a:rPr lang="da-DK" b="1" dirty="0"/>
              <a:t>skabelon for PPV</a:t>
            </a:r>
            <a:r>
              <a:rPr lang="da-DK" dirty="0"/>
              <a:t>, der bygger på alt det der er gjort og dokumenteret i den samskabende proces. PPV er stadig et redskab til vurdering af </a:t>
            </a:r>
            <a:r>
              <a:rPr lang="da-DK" dirty="0" err="1"/>
              <a:t>specialpæd</a:t>
            </a:r>
            <a:r>
              <a:rPr lang="da-DK" dirty="0"/>
              <a:t>. behov hos et barn.</a:t>
            </a:r>
          </a:p>
          <a:p>
            <a:pPr marL="342900" indent="-342900">
              <a:buAutoNum type="arabicParenR"/>
            </a:pPr>
            <a:r>
              <a:rPr lang="da-DK" b="1" dirty="0"/>
              <a:t>Der er en masse skriftlighed i processen </a:t>
            </a:r>
            <a:r>
              <a:rPr lang="da-DK" dirty="0"/>
              <a:t>– handleplaner, referater, undersøgelsesnotater, observationsnoter m.m. </a:t>
            </a:r>
          </a:p>
          <a:p>
            <a:pPr marL="342900" indent="-342900">
              <a:buAutoNum type="arabicParenR"/>
            </a:pPr>
            <a:r>
              <a:rPr lang="da-DK" b="1" dirty="0"/>
              <a:t>Ud og prøv af </a:t>
            </a:r>
            <a:r>
              <a:rPr lang="da-DK" dirty="0"/>
              <a:t>–  tag små skridt i denne retning. </a:t>
            </a:r>
          </a:p>
          <a:p>
            <a:endParaRPr lang="da-DK" dirty="0"/>
          </a:p>
          <a:p>
            <a:r>
              <a:rPr lang="da-DK" dirty="0"/>
              <a:t>Tror på at vi kan komme tidligere i gang, bedre håndtering af sager, tiltag, samarbejde og lave ‘de rette’ og meningsfulde </a:t>
            </a:r>
            <a:r>
              <a:rPr lang="da-DK" dirty="0" err="1"/>
              <a:t>PPV’er</a:t>
            </a:r>
            <a:r>
              <a:rPr lang="da-DK" dirty="0"/>
              <a:t>.</a:t>
            </a:r>
          </a:p>
          <a:p>
            <a:endParaRPr lang="da-DK" dirty="0"/>
          </a:p>
          <a:p>
            <a:endParaRPr lang="da-DK" dirty="0"/>
          </a:p>
        </p:txBody>
      </p:sp>
      <p:pic>
        <p:nvPicPr>
          <p:cNvPr id="7" name="Lyd 6">
            <a:hlinkClick r:id="" action="ppaction://media"/>
            <a:extLst>
              <a:ext uri="{FF2B5EF4-FFF2-40B4-BE49-F238E27FC236}">
                <a16:creationId xmlns:a16="http://schemas.microsoft.com/office/drawing/2014/main" id="{D946B5CC-FAC3-6CE6-FFC5-4703251B38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23878592"/>
      </p:ext>
    </p:extLst>
  </p:cSld>
  <p:clrMapOvr>
    <a:masterClrMapping/>
  </p:clrMapOvr>
  <mc:AlternateContent xmlns:mc="http://schemas.openxmlformats.org/markup-compatibility/2006" xmlns:p14="http://schemas.microsoft.com/office/powerpoint/2010/main">
    <mc:Choice Requires="p14">
      <p:transition spd="slow" p14:dur="2000" advTm="210822"/>
    </mc:Choice>
    <mc:Fallback xmlns="">
      <p:transition spd="slow" advTm="21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a:extLst>
              <a:ext uri="{FF2B5EF4-FFF2-40B4-BE49-F238E27FC236}">
                <a16:creationId xmlns:a16="http://schemas.microsoft.com/office/drawing/2014/main" id="{9B7E2B58-4A6A-452A-9DF5-717CFC6961D4}"/>
              </a:ext>
            </a:extLst>
          </p:cNvPr>
          <p:cNvPicPr>
            <a:picLocks noGrp="1" noChangeAspect="1"/>
          </p:cNvPicPr>
          <p:nvPr>
            <p:ph idx="1"/>
          </p:nvPr>
        </p:nvPicPr>
        <p:blipFill rotWithShape="1">
          <a:blip r:embed="rId5"/>
          <a:srcRect l="2376" t="-643" r="4262" b="-1"/>
          <a:stretch/>
        </p:blipFill>
        <p:spPr>
          <a:xfrm>
            <a:off x="1418897" y="775656"/>
            <a:ext cx="9091448" cy="4541207"/>
          </a:xfrm>
          <a:prstGeom prst="rect">
            <a:avLst/>
          </a:prstGeom>
        </p:spPr>
      </p:pic>
      <p:sp>
        <p:nvSpPr>
          <p:cNvPr id="5" name="Dobbeltparentes 4">
            <a:extLst>
              <a:ext uri="{FF2B5EF4-FFF2-40B4-BE49-F238E27FC236}">
                <a16:creationId xmlns:a16="http://schemas.microsoft.com/office/drawing/2014/main" id="{3A059316-16F0-431B-9F59-47CBF81B1C9D}"/>
              </a:ext>
            </a:extLst>
          </p:cNvPr>
          <p:cNvSpPr/>
          <p:nvPr/>
        </p:nvSpPr>
        <p:spPr>
          <a:xfrm>
            <a:off x="6551127" y="218073"/>
            <a:ext cx="3716828" cy="74719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F09FDEDC-F5A1-479A-8921-D46E88291C3D}"/>
              </a:ext>
            </a:extLst>
          </p:cNvPr>
          <p:cNvSpPr txBox="1"/>
          <p:nvPr/>
        </p:nvSpPr>
        <p:spPr>
          <a:xfrm>
            <a:off x="3581195" y="375705"/>
            <a:ext cx="320209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5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Samskabende Proces</a:t>
            </a:r>
          </a:p>
        </p:txBody>
      </p:sp>
      <p:sp>
        <p:nvSpPr>
          <p:cNvPr id="8" name="Tekstfelt 7">
            <a:extLst>
              <a:ext uri="{FF2B5EF4-FFF2-40B4-BE49-F238E27FC236}">
                <a16:creationId xmlns:a16="http://schemas.microsoft.com/office/drawing/2014/main" id="{BA080C08-8366-46C6-84D7-0032A56A8D79}"/>
              </a:ext>
            </a:extLst>
          </p:cNvPr>
          <p:cNvSpPr txBox="1"/>
          <p:nvPr/>
        </p:nvSpPr>
        <p:spPr>
          <a:xfrm>
            <a:off x="6551127" y="218073"/>
            <a:ext cx="3817888"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 med </a:t>
            </a:r>
            <a:r>
              <a:rPr kumimoji="0" lang="da-DK" sz="1300" b="1" i="0" u="sng" strike="noStrike" kern="1200" cap="none" spc="0" normalizeH="0" baseline="0" noProof="0" dirty="0">
                <a:ln>
                  <a:noFill/>
                </a:ln>
                <a:solidFill>
                  <a:prstClr val="black"/>
                </a:solidFill>
                <a:effectLst/>
                <a:uLnTx/>
                <a:uFillTx/>
                <a:latin typeface="Calibri" panose="020F0502020204030204"/>
                <a:ea typeface="+mn-ea"/>
                <a:cs typeface="+mn-cs"/>
              </a:rPr>
              <a:t>handleplan</a:t>
            </a: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 som omdrejningspunktet, pædagogisk leder som tovholder på processen og PPL der kan træde ind og ud af processen efter behov</a:t>
            </a:r>
          </a:p>
        </p:txBody>
      </p:sp>
      <p:cxnSp>
        <p:nvCxnSpPr>
          <p:cNvPr id="9" name="Lige pilforbindelse 8">
            <a:extLst>
              <a:ext uri="{FF2B5EF4-FFF2-40B4-BE49-F238E27FC236}">
                <a16:creationId xmlns:a16="http://schemas.microsoft.com/office/drawing/2014/main" id="{959A0027-160F-472C-BD0E-171C3865BEE1}"/>
              </a:ext>
            </a:extLst>
          </p:cNvPr>
          <p:cNvCxnSpPr>
            <a:cxnSpLocks/>
          </p:cNvCxnSpPr>
          <p:nvPr/>
        </p:nvCxnSpPr>
        <p:spPr>
          <a:xfrm flipV="1">
            <a:off x="3179545" y="888440"/>
            <a:ext cx="0" cy="297193"/>
          </a:xfrm>
          <a:prstGeom prst="straightConnector1">
            <a:avLst/>
          </a:prstGeom>
          <a:ln>
            <a:solidFill>
              <a:schemeClr val="tx2">
                <a:lumMod val="60000"/>
                <a:lumOff val="40000"/>
              </a:schemeClr>
            </a:solidFill>
            <a:prstDash val="dash"/>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0" name="Slidezoom 9">
                <a:extLst>
                  <a:ext uri="{FF2B5EF4-FFF2-40B4-BE49-F238E27FC236}">
                    <a16:creationId xmlns:a16="http://schemas.microsoft.com/office/drawing/2014/main" id="{05E8F09D-54AD-49D3-B975-702844225381}"/>
                  </a:ext>
                </a:extLst>
              </p:cNvPr>
              <p:cNvGraphicFramePr>
                <a:graphicFrameLocks noChangeAspect="1"/>
              </p:cNvGraphicFramePr>
              <p:nvPr/>
            </p:nvGraphicFramePr>
            <p:xfrm>
              <a:off x="1513114" y="288766"/>
              <a:ext cx="1947556" cy="486890"/>
            </p:xfrm>
            <a:graphic>
              <a:graphicData uri="http://schemas.microsoft.com/office/powerpoint/2016/slidezoom">
                <pslz:sldZm>
                  <pslz:sldZmObj sldId="261" cId="1395404095">
                    <pslz:zmPr id="{1C6C5772-CEFE-4DB1-8CD9-C5D7E6264025}"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1947556" cy="486890"/>
                        </a:xfrm>
                        <a:prstGeom prst="rect">
                          <a:avLst/>
                        </a:prstGeom>
                        <a:ln w="3175">
                          <a:noFill/>
                        </a:ln>
                      </p166:spPr>
                    </pslz:zmPr>
                  </pslz:sldZmObj>
                </pslz:sldZm>
              </a:graphicData>
            </a:graphic>
          </p:graphicFrame>
        </mc:Choice>
        <mc:Fallback xmlns="">
          <p:pic>
            <p:nvPicPr>
              <p:cNvPr id="10" name="Slidezoom 9">
                <a:extLst>
                  <a:ext uri="{FF2B5EF4-FFF2-40B4-BE49-F238E27FC236}">
                    <a16:creationId xmlns:a16="http://schemas.microsoft.com/office/drawing/2014/main" id="{05E8F09D-54AD-49D3-B975-702844225381}"/>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513114" y="288766"/>
                <a:ext cx="1947556" cy="486890"/>
              </a:xfrm>
              <a:prstGeom prst="rect">
                <a:avLst/>
              </a:prstGeom>
              <a:ln w="3175">
                <a:noFill/>
              </a:ln>
            </p:spPr>
          </p:pic>
        </mc:Fallback>
      </mc:AlternateContent>
      <p:cxnSp>
        <p:nvCxnSpPr>
          <p:cNvPr id="13" name="Lige pilforbindelse 12">
            <a:extLst>
              <a:ext uri="{FF2B5EF4-FFF2-40B4-BE49-F238E27FC236}">
                <a16:creationId xmlns:a16="http://schemas.microsoft.com/office/drawing/2014/main" id="{F142EF6A-3D1E-46B7-AE49-CFA3243AA9AD}"/>
              </a:ext>
            </a:extLst>
          </p:cNvPr>
          <p:cNvCxnSpPr>
            <a:cxnSpLocks/>
          </p:cNvCxnSpPr>
          <p:nvPr/>
        </p:nvCxnSpPr>
        <p:spPr>
          <a:xfrm flipV="1">
            <a:off x="2295842" y="2118549"/>
            <a:ext cx="0" cy="297193"/>
          </a:xfrm>
          <a:prstGeom prst="straightConnector1">
            <a:avLst/>
          </a:prstGeom>
          <a:ln>
            <a:solidFill>
              <a:schemeClr val="tx2">
                <a:lumMod val="60000"/>
                <a:lumOff val="40000"/>
              </a:schemeClr>
            </a:solidFill>
            <a:prstDash val="dash"/>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14" name="Slidezoom 13">
                <a:extLst>
                  <a:ext uri="{FF2B5EF4-FFF2-40B4-BE49-F238E27FC236}">
                    <a16:creationId xmlns:a16="http://schemas.microsoft.com/office/drawing/2014/main" id="{4B10D423-AFD6-4B78-A15E-DF6409BAEED2}"/>
                  </a:ext>
                </a:extLst>
              </p:cNvPr>
              <p:cNvGraphicFramePr>
                <a:graphicFrameLocks noChangeAspect="1"/>
              </p:cNvGraphicFramePr>
              <p:nvPr/>
            </p:nvGraphicFramePr>
            <p:xfrm>
              <a:off x="977745" y="1368619"/>
              <a:ext cx="1861464" cy="527793"/>
            </p:xfrm>
            <a:graphic>
              <a:graphicData uri="http://schemas.microsoft.com/office/powerpoint/2016/slidezoom">
                <pslz:sldZm>
                  <pslz:sldZmObj sldId="257" cId="1506182912">
                    <pslz:zmPr id="{F22B05B3-D3E8-4BD6-B9D4-229826B27C76}" imageType="cover" transitionDur="1000">
                      <p166:blipFill xmlns:p166="http://schemas.microsoft.com/office/powerpoint/2016/6/main">
                        <a:blip r:embed="rId8">
                          <a:extLst>
                            <a:ext uri="{28A0092B-C50C-407E-A947-70E740481C1C}">
                              <a14:useLocalDpi xmlns:a14="http://schemas.microsoft.com/office/drawing/2010/main" val="0"/>
                            </a:ext>
                          </a:extLst>
                        </a:blip>
                        <a:stretch>
                          <a:fillRect/>
                        </a:stretch>
                      </p166:blipFill>
                      <p166:spPr xmlns:p166="http://schemas.microsoft.com/office/powerpoint/2016/6/main">
                        <a:xfrm>
                          <a:off x="0" y="0"/>
                          <a:ext cx="1861464" cy="527793"/>
                        </a:xfrm>
                        <a:prstGeom prst="rect">
                          <a:avLst/>
                        </a:prstGeom>
                        <a:ln w="3175">
                          <a:noFill/>
                        </a:ln>
                      </p166:spPr>
                    </pslz:zmPr>
                  </pslz:sldZmObj>
                </pslz:sldZm>
              </a:graphicData>
            </a:graphic>
          </p:graphicFrame>
        </mc:Choice>
        <mc:Fallback xmlns="">
          <p:pic>
            <p:nvPicPr>
              <p:cNvPr id="14" name="Slidezoom 13">
                <a:extLst>
                  <a:ext uri="{FF2B5EF4-FFF2-40B4-BE49-F238E27FC236}">
                    <a16:creationId xmlns:a16="http://schemas.microsoft.com/office/drawing/2014/main" id="{4B10D423-AFD6-4B78-A15E-DF6409BAEED2}"/>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977745" y="1368619"/>
                <a:ext cx="1861464" cy="52779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20" name="Slidezoom 19">
                <a:extLst>
                  <a:ext uri="{FF2B5EF4-FFF2-40B4-BE49-F238E27FC236}">
                    <a16:creationId xmlns:a16="http://schemas.microsoft.com/office/drawing/2014/main" id="{A7520E04-E522-422B-A99F-EF7AC697237E}"/>
                  </a:ext>
                </a:extLst>
              </p:cNvPr>
              <p:cNvGraphicFramePr>
                <a:graphicFrameLocks noChangeAspect="1"/>
              </p:cNvGraphicFramePr>
              <p:nvPr>
                <p:extLst>
                  <p:ext uri="{D42A27DB-BD31-4B8C-83A1-F6EECF244321}">
                    <p14:modId xmlns:p14="http://schemas.microsoft.com/office/powerpoint/2010/main" val="1101359655"/>
                  </p:ext>
                </p:extLst>
              </p:nvPr>
            </p:nvGraphicFramePr>
            <p:xfrm>
              <a:off x="3417904" y="5597939"/>
              <a:ext cx="3905389" cy="1024227"/>
            </p:xfrm>
            <a:graphic>
              <a:graphicData uri="http://schemas.microsoft.com/office/powerpoint/2016/slidezoom">
                <pslz:sldZm>
                  <pslz:sldZmObj sldId="262" cId="3498035641">
                    <pslz:zmPr id="{FEEE143C-F1B4-4FF0-85C4-4020D9D8C861}" imageType="cover" transitionDur="1000">
                      <p166:blipFill xmlns:p166="http://schemas.microsoft.com/office/powerpoint/2016/6/main">
                        <a:blip r:embed="rId10">
                          <a:extLst>
                            <a:ext uri="{28A0092B-C50C-407E-A947-70E740481C1C}">
                              <a14:useLocalDpi xmlns:a14="http://schemas.microsoft.com/office/drawing/2010/main" val="0"/>
                            </a:ext>
                          </a:extLst>
                        </a:blip>
                        <a:stretch>
                          <a:fillRect/>
                        </a:stretch>
                      </p166:blipFill>
                      <p166:spPr xmlns:p166="http://schemas.microsoft.com/office/powerpoint/2016/6/main">
                        <a:xfrm>
                          <a:off x="0" y="0"/>
                          <a:ext cx="3905389" cy="1024227"/>
                        </a:xfrm>
                        <a:prstGeom prst="rect">
                          <a:avLst/>
                        </a:prstGeom>
                        <a:ln w="3175">
                          <a:noFill/>
                        </a:ln>
                      </p166:spPr>
                    </pslz:zmPr>
                  </pslz:sldZmObj>
                </pslz:sldZm>
              </a:graphicData>
            </a:graphic>
          </p:graphicFrame>
        </mc:Choice>
        <mc:Fallback xmlns="">
          <p:pic>
            <p:nvPicPr>
              <p:cNvPr id="20" name="Slidezoom 19">
                <a:extLst>
                  <a:ext uri="{FF2B5EF4-FFF2-40B4-BE49-F238E27FC236}">
                    <a16:creationId xmlns:a16="http://schemas.microsoft.com/office/drawing/2014/main" id="{A7520E04-E522-422B-A99F-EF7AC697237E}"/>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3417904" y="5597939"/>
                <a:ext cx="3905389" cy="1024227"/>
              </a:xfrm>
              <a:prstGeom prst="rect">
                <a:avLst/>
              </a:prstGeom>
              <a:ln w="3175">
                <a:noFill/>
              </a:ln>
            </p:spPr>
          </p:pic>
        </mc:Fallback>
      </mc:AlternateContent>
      <p:sp>
        <p:nvSpPr>
          <p:cNvPr id="16" name="Rektangel 15">
            <a:extLst>
              <a:ext uri="{FF2B5EF4-FFF2-40B4-BE49-F238E27FC236}">
                <a16:creationId xmlns:a16="http://schemas.microsoft.com/office/drawing/2014/main" id="{C338E0DD-533B-4EEF-A6F9-5F5691E76C36}"/>
              </a:ext>
            </a:extLst>
          </p:cNvPr>
          <p:cNvSpPr/>
          <p:nvPr/>
        </p:nvSpPr>
        <p:spPr>
          <a:xfrm>
            <a:off x="96082" y="2118549"/>
            <a:ext cx="1100831" cy="2109258"/>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i="0" u="sng" strike="noStrike" kern="1200" cap="none" spc="0" normalizeH="0" baseline="0" noProof="0" dirty="0">
                <a:ln>
                  <a:noFill/>
                </a:ln>
                <a:solidFill>
                  <a:srgbClr val="44546A">
                    <a:lumMod val="75000"/>
                  </a:srgbClr>
                </a:solidFill>
                <a:effectLst/>
                <a:uLnTx/>
                <a:uFillTx/>
                <a:latin typeface="Calibri" panose="020F0502020204030204"/>
                <a:ea typeface="+mn-ea"/>
                <a:cs typeface="+mn-cs"/>
              </a:rPr>
              <a:t>Forberedels-møde: </a:t>
            </a:r>
            <a:r>
              <a:rPr kumimoji="0" lang="da-DK" sz="11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Pædagogisk leder og PPL medarbejder(e) forbereder og forventnings-afstemmer forud for møde. </a:t>
            </a:r>
          </a:p>
        </p:txBody>
      </p:sp>
      <p:sp>
        <p:nvSpPr>
          <p:cNvPr id="17" name="Pil: nedad 16">
            <a:extLst>
              <a:ext uri="{FF2B5EF4-FFF2-40B4-BE49-F238E27FC236}">
                <a16:creationId xmlns:a16="http://schemas.microsoft.com/office/drawing/2014/main" id="{F285E4D1-3671-4BE3-8E64-B08357284477}"/>
              </a:ext>
            </a:extLst>
          </p:cNvPr>
          <p:cNvSpPr/>
          <p:nvPr/>
        </p:nvSpPr>
        <p:spPr>
          <a:xfrm rot="16200000">
            <a:off x="1198726" y="2520125"/>
            <a:ext cx="218357" cy="156857"/>
          </a:xfrm>
          <a:prstGeom prst="downArrow">
            <a:avLst>
              <a:gd name="adj1" fmla="val 50000"/>
              <a:gd name="adj2" fmla="val 50000"/>
            </a:avLst>
          </a:prstGeom>
          <a:solidFill>
            <a:schemeClr val="tx2">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328C8C58-12F1-4F96-9330-05D98DE8C87A}"/>
              </a:ext>
            </a:extLst>
          </p:cNvPr>
          <p:cNvSpPr/>
          <p:nvPr/>
        </p:nvSpPr>
        <p:spPr>
          <a:xfrm>
            <a:off x="7504378" y="5457128"/>
            <a:ext cx="3868255" cy="1250431"/>
          </a:xfrm>
          <a:prstGeom prst="rect">
            <a:avLst/>
          </a:prstGeom>
          <a:no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Skriftlig PPV (kun ved vurdering af støttebehov over 9 timer):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u="sng" dirty="0">
                <a:solidFill>
                  <a:schemeClr val="tx1">
                    <a:lumMod val="75000"/>
                    <a:lumOff val="25000"/>
                  </a:schemeClr>
                </a:solidFill>
                <a:latin typeface="Calibri" panose="020F0502020204030204"/>
              </a:rPr>
              <a:t>KUN</a:t>
            </a:r>
            <a:r>
              <a:rPr lang="da-DK" sz="1100" dirty="0">
                <a:solidFill>
                  <a:schemeClr val="tx1">
                    <a:lumMod val="75000"/>
                    <a:lumOff val="25000"/>
                  </a:schemeClr>
                </a:solidFill>
                <a:latin typeface="Calibri" panose="020F0502020204030204"/>
              </a:rPr>
              <a:t> hvis det i proces vurderes, at der er et støttebehov over 9 timer laves en skriftlig PPV.  Denne tager udgangspunkt i alt det der er afprøvet i den samskabende proces og dermed den dokumentation, som allerede foreligger som en del af processen (handleplan, undersøgelsesnotater m.m.). Se skabelon her (Link). </a:t>
            </a:r>
            <a:endParaRPr kumimoji="0" lang="da-DK" sz="1100" i="0" u="sng"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endParaRPr>
          </a:p>
        </p:txBody>
      </p:sp>
      <p:pic>
        <p:nvPicPr>
          <p:cNvPr id="7" name="Billede 6">
            <a:extLst>
              <a:ext uri="{FF2B5EF4-FFF2-40B4-BE49-F238E27FC236}">
                <a16:creationId xmlns:a16="http://schemas.microsoft.com/office/drawing/2014/main" id="{90C39EBE-1706-4816-80E4-69053B5F7F3B}"/>
              </a:ext>
            </a:extLst>
          </p:cNvPr>
          <p:cNvPicPr>
            <a:picLocks noChangeAspect="1"/>
          </p:cNvPicPr>
          <p:nvPr/>
        </p:nvPicPr>
        <p:blipFill>
          <a:blip r:embed="rId12"/>
          <a:stretch>
            <a:fillRect/>
          </a:stretch>
        </p:blipFill>
        <p:spPr>
          <a:xfrm>
            <a:off x="253577" y="5172820"/>
            <a:ext cx="2519074" cy="1408844"/>
          </a:xfrm>
          <a:prstGeom prst="rect">
            <a:avLst/>
          </a:prstGeom>
        </p:spPr>
      </p:pic>
      <p:pic>
        <p:nvPicPr>
          <p:cNvPr id="11" name="Lyd 10">
            <a:hlinkClick r:id="" action="ppaction://media"/>
            <a:extLst>
              <a:ext uri="{FF2B5EF4-FFF2-40B4-BE49-F238E27FC236}">
                <a16:creationId xmlns:a16="http://schemas.microsoft.com/office/drawing/2014/main" id="{60021CDB-FE86-1901-11C9-23AFB6CAA18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5360519"/>
      </p:ext>
    </p:extLst>
  </p:cSld>
  <p:clrMapOvr>
    <a:masterClrMapping/>
  </p:clrMapOvr>
  <mc:AlternateContent xmlns:mc="http://schemas.openxmlformats.org/markup-compatibility/2006" xmlns:p14="http://schemas.microsoft.com/office/powerpoint/2010/main">
    <mc:Choice Requires="p14">
      <p:transition spd="slow" p14:dur="2000" advTm="240944"/>
    </mc:Choice>
    <mc:Fallback xmlns="">
      <p:transition spd="slow" advTm="24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25F1F-A0A7-4113-9E1D-8667FD0EC5AD}"/>
              </a:ext>
            </a:extLst>
          </p:cNvPr>
          <p:cNvSpPr>
            <a:spLocks noGrp="1"/>
          </p:cNvSpPr>
          <p:nvPr>
            <p:ph type="title"/>
          </p:nvPr>
        </p:nvSpPr>
        <p:spPr>
          <a:xfrm>
            <a:off x="154112" y="169916"/>
            <a:ext cx="8010833" cy="549275"/>
          </a:xfrm>
        </p:spPr>
        <p:txBody>
          <a:bodyPr>
            <a:normAutofit/>
          </a:bodyPr>
          <a:lstStyle/>
          <a:p>
            <a:r>
              <a:rPr lang="da-DK" sz="2500" b="1" dirty="0">
                <a:solidFill>
                  <a:schemeClr val="tx2">
                    <a:lumMod val="75000"/>
                  </a:schemeClr>
                </a:solidFill>
              </a:rPr>
              <a:t>Proces opstartsmøde </a:t>
            </a:r>
            <a:r>
              <a:rPr lang="da-DK" sz="1300" b="1" dirty="0">
                <a:solidFill>
                  <a:schemeClr val="tx2">
                    <a:lumMod val="75000"/>
                  </a:schemeClr>
                </a:solidFill>
              </a:rPr>
              <a:t>(nogle bruger K møder som opstartsmødet)</a:t>
            </a:r>
          </a:p>
        </p:txBody>
      </p:sp>
      <p:sp>
        <p:nvSpPr>
          <p:cNvPr id="4" name="Rektangel 3">
            <a:extLst>
              <a:ext uri="{FF2B5EF4-FFF2-40B4-BE49-F238E27FC236}">
                <a16:creationId xmlns:a16="http://schemas.microsoft.com/office/drawing/2014/main" id="{688B918C-080D-4453-B4BF-76A58236D4F9}"/>
              </a:ext>
            </a:extLst>
          </p:cNvPr>
          <p:cNvSpPr/>
          <p:nvPr/>
        </p:nvSpPr>
        <p:spPr>
          <a:xfrm>
            <a:off x="66003" y="2160686"/>
            <a:ext cx="1551398" cy="250249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300" dirty="0">
                <a:solidFill>
                  <a:schemeClr val="tx1">
                    <a:lumMod val="85000"/>
                    <a:lumOff val="15000"/>
                  </a:schemeClr>
                </a:solidFill>
              </a:rPr>
              <a:t>Pædagogiske ledere forventning-afstemmer med medarbejdere inden møde mht. mødeform. Det fremgår ligeledes af dagsorden for mødet (Link til eks. på dagsorden) </a:t>
            </a:r>
          </a:p>
        </p:txBody>
      </p:sp>
      <p:sp>
        <p:nvSpPr>
          <p:cNvPr id="5" name="Tekstfelt 4">
            <a:extLst>
              <a:ext uri="{FF2B5EF4-FFF2-40B4-BE49-F238E27FC236}">
                <a16:creationId xmlns:a16="http://schemas.microsoft.com/office/drawing/2014/main" id="{4A5D72B4-A9EF-4B1C-8EC9-B6E8846193D9}"/>
              </a:ext>
            </a:extLst>
          </p:cNvPr>
          <p:cNvSpPr txBox="1"/>
          <p:nvPr/>
        </p:nvSpPr>
        <p:spPr>
          <a:xfrm>
            <a:off x="60788" y="1233550"/>
            <a:ext cx="8959065" cy="369332"/>
          </a:xfrm>
          <a:prstGeom prst="rect">
            <a:avLst/>
          </a:prstGeom>
          <a:noFill/>
        </p:spPr>
        <p:txBody>
          <a:bodyPr wrap="square" rtlCol="0">
            <a:spAutoFit/>
          </a:bodyPr>
          <a:lstStyle/>
          <a:p>
            <a:r>
              <a:rPr lang="da-DK" dirty="0"/>
              <a:t>Eksempel på opbygning af et opstartsmøde, som sætter processen i gang </a:t>
            </a:r>
          </a:p>
        </p:txBody>
      </p:sp>
      <p:cxnSp>
        <p:nvCxnSpPr>
          <p:cNvPr id="7" name="Lige forbindelse 6">
            <a:extLst>
              <a:ext uri="{FF2B5EF4-FFF2-40B4-BE49-F238E27FC236}">
                <a16:creationId xmlns:a16="http://schemas.microsoft.com/office/drawing/2014/main" id="{5BE64564-2DA5-4223-998F-D413757C1797}"/>
              </a:ext>
            </a:extLst>
          </p:cNvPr>
          <p:cNvCxnSpPr/>
          <p:nvPr/>
        </p:nvCxnSpPr>
        <p:spPr>
          <a:xfrm>
            <a:off x="154112" y="719191"/>
            <a:ext cx="513707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l: højre 7">
            <a:extLst>
              <a:ext uri="{FF2B5EF4-FFF2-40B4-BE49-F238E27FC236}">
                <a16:creationId xmlns:a16="http://schemas.microsoft.com/office/drawing/2014/main" id="{F014847A-6372-4D4E-8E3A-227FE7BDAB01}"/>
              </a:ext>
            </a:extLst>
          </p:cNvPr>
          <p:cNvSpPr/>
          <p:nvPr/>
        </p:nvSpPr>
        <p:spPr>
          <a:xfrm>
            <a:off x="1765680" y="2491511"/>
            <a:ext cx="9946858" cy="48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 name="Grafik 13" descr="Cirkler med pile med massiv udfyldning">
            <a:extLst>
              <a:ext uri="{FF2B5EF4-FFF2-40B4-BE49-F238E27FC236}">
                <a16:creationId xmlns:a16="http://schemas.microsoft.com/office/drawing/2014/main" id="{4A3687BD-1331-4A47-AF1D-8D87E9FB5C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5425" y="1760655"/>
            <a:ext cx="914400" cy="914400"/>
          </a:xfrm>
          <a:prstGeom prst="rect">
            <a:avLst/>
          </a:prstGeom>
        </p:spPr>
      </p:pic>
      <p:pic>
        <p:nvPicPr>
          <p:cNvPr id="16" name="Grafik 15" descr="Chatboble med massiv udfyldning">
            <a:extLst>
              <a:ext uri="{FF2B5EF4-FFF2-40B4-BE49-F238E27FC236}">
                <a16:creationId xmlns:a16="http://schemas.microsoft.com/office/drawing/2014/main" id="{4C147A12-35DB-4C46-8575-DFB0B248C1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5451" y="1806376"/>
            <a:ext cx="914400" cy="914400"/>
          </a:xfrm>
          <a:prstGeom prst="rect">
            <a:avLst/>
          </a:prstGeom>
        </p:spPr>
      </p:pic>
      <p:sp>
        <p:nvSpPr>
          <p:cNvPr id="17" name="Tekstfelt 16">
            <a:extLst>
              <a:ext uri="{FF2B5EF4-FFF2-40B4-BE49-F238E27FC236}">
                <a16:creationId xmlns:a16="http://schemas.microsoft.com/office/drawing/2014/main" id="{622FFB68-7813-452B-8D99-27DE3F45970D}"/>
              </a:ext>
            </a:extLst>
          </p:cNvPr>
          <p:cNvSpPr txBox="1"/>
          <p:nvPr/>
        </p:nvSpPr>
        <p:spPr>
          <a:xfrm>
            <a:off x="1765680" y="2933767"/>
            <a:ext cx="1162455" cy="1754326"/>
          </a:xfrm>
          <a:prstGeom prst="rect">
            <a:avLst/>
          </a:prstGeom>
          <a:noFill/>
          <a:ln>
            <a:solidFill>
              <a:schemeClr val="tx2">
                <a:lumMod val="60000"/>
                <a:lumOff val="40000"/>
              </a:schemeClr>
            </a:solidFill>
          </a:ln>
        </p:spPr>
        <p:txBody>
          <a:bodyPr wrap="square" rtlCol="0">
            <a:spAutoFit/>
          </a:bodyPr>
          <a:lstStyle/>
          <a:p>
            <a:r>
              <a:rPr lang="da-DK" sz="1300" b="1" dirty="0"/>
              <a:t>Ramme-sætning af møde og proces </a:t>
            </a:r>
            <a:r>
              <a:rPr lang="da-DK" sz="1300" dirty="0"/>
              <a:t>v. pædagogisk leder </a:t>
            </a:r>
          </a:p>
          <a:p>
            <a:endParaRPr lang="da-DK" sz="1500" dirty="0"/>
          </a:p>
          <a:p>
            <a:endParaRPr lang="da-DK" sz="1500" dirty="0"/>
          </a:p>
        </p:txBody>
      </p:sp>
      <p:sp>
        <p:nvSpPr>
          <p:cNvPr id="18" name="Tekstfelt 17">
            <a:extLst>
              <a:ext uri="{FF2B5EF4-FFF2-40B4-BE49-F238E27FC236}">
                <a16:creationId xmlns:a16="http://schemas.microsoft.com/office/drawing/2014/main" id="{D36AF3DA-4A25-4649-A41B-9E48080C0BC8}"/>
              </a:ext>
            </a:extLst>
          </p:cNvPr>
          <p:cNvSpPr txBox="1"/>
          <p:nvPr/>
        </p:nvSpPr>
        <p:spPr>
          <a:xfrm>
            <a:off x="2982906" y="2924270"/>
            <a:ext cx="1319491" cy="1754326"/>
          </a:xfrm>
          <a:prstGeom prst="rect">
            <a:avLst/>
          </a:prstGeom>
          <a:noFill/>
          <a:ln>
            <a:solidFill>
              <a:schemeClr val="tx2">
                <a:lumMod val="60000"/>
                <a:lumOff val="40000"/>
              </a:schemeClr>
            </a:solidFill>
          </a:ln>
        </p:spPr>
        <p:txBody>
          <a:bodyPr wrap="square" rtlCol="0">
            <a:spAutoFit/>
          </a:bodyPr>
          <a:lstStyle/>
          <a:p>
            <a:r>
              <a:rPr lang="da-DK" sz="1300" b="1" dirty="0"/>
              <a:t>Ramme-sætning af mødeform og roller</a:t>
            </a:r>
            <a:r>
              <a:rPr lang="da-DK" sz="1300" dirty="0"/>
              <a:t> v. procesfacilitator/interviewer på møde </a:t>
            </a:r>
            <a:r>
              <a:rPr lang="da-DK" sz="1000" dirty="0"/>
              <a:t>(eks. PPL medarbejder, intern ressourceperson eller </a:t>
            </a:r>
            <a:r>
              <a:rPr lang="da-DK" sz="1000" dirty="0" err="1"/>
              <a:t>pæd.leder</a:t>
            </a:r>
            <a:r>
              <a:rPr lang="da-DK" sz="1000" dirty="0"/>
              <a:t>) </a:t>
            </a:r>
          </a:p>
        </p:txBody>
      </p:sp>
      <p:pic>
        <p:nvPicPr>
          <p:cNvPr id="20" name="Grafik 19" descr="Chat med massiv udfyldning">
            <a:extLst>
              <a:ext uri="{FF2B5EF4-FFF2-40B4-BE49-F238E27FC236}">
                <a16:creationId xmlns:a16="http://schemas.microsoft.com/office/drawing/2014/main" id="{8E6BC7DF-5DEC-445D-B306-217E106425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79858" y="1833804"/>
            <a:ext cx="914400" cy="914400"/>
          </a:xfrm>
          <a:prstGeom prst="rect">
            <a:avLst/>
          </a:prstGeom>
        </p:spPr>
      </p:pic>
      <p:sp>
        <p:nvSpPr>
          <p:cNvPr id="21" name="Tekstfelt 20">
            <a:extLst>
              <a:ext uri="{FF2B5EF4-FFF2-40B4-BE49-F238E27FC236}">
                <a16:creationId xmlns:a16="http://schemas.microsoft.com/office/drawing/2014/main" id="{C04CD7DB-6760-4B57-BE62-35587D0745C5}"/>
              </a:ext>
            </a:extLst>
          </p:cNvPr>
          <p:cNvSpPr txBox="1"/>
          <p:nvPr/>
        </p:nvSpPr>
        <p:spPr>
          <a:xfrm>
            <a:off x="4378502" y="2933767"/>
            <a:ext cx="1495801" cy="1646605"/>
          </a:xfrm>
          <a:prstGeom prst="rect">
            <a:avLst/>
          </a:prstGeom>
          <a:noFill/>
          <a:ln>
            <a:solidFill>
              <a:schemeClr val="tx2">
                <a:lumMod val="60000"/>
                <a:lumOff val="40000"/>
              </a:schemeClr>
            </a:solidFill>
          </a:ln>
        </p:spPr>
        <p:txBody>
          <a:bodyPr wrap="square" rtlCol="0">
            <a:spAutoFit/>
          </a:bodyPr>
          <a:lstStyle/>
          <a:p>
            <a:r>
              <a:rPr lang="da-DK" sz="1300" b="1" dirty="0"/>
              <a:t>Interview 1: Forældre </a:t>
            </a:r>
            <a:r>
              <a:rPr lang="da-DK" sz="1000" dirty="0"/>
              <a:t>(evt. 1 af gangen). </a:t>
            </a:r>
          </a:p>
          <a:p>
            <a:r>
              <a:rPr lang="da-DK" sz="1300" dirty="0"/>
              <a:t>Resten af deltagerne </a:t>
            </a:r>
          </a:p>
          <a:p>
            <a:r>
              <a:rPr lang="da-DK" sz="1300" dirty="0"/>
              <a:t>er reflekterende team.</a:t>
            </a:r>
          </a:p>
          <a:p>
            <a:endParaRPr lang="da-DK" sz="1300" dirty="0"/>
          </a:p>
        </p:txBody>
      </p:sp>
      <p:pic>
        <p:nvPicPr>
          <p:cNvPr id="23" name="Grafik 22" descr="Chat med massiv udfyldning">
            <a:extLst>
              <a:ext uri="{FF2B5EF4-FFF2-40B4-BE49-F238E27FC236}">
                <a16:creationId xmlns:a16="http://schemas.microsoft.com/office/drawing/2014/main" id="{7EA6AB7B-0094-4B4B-A287-FA01D7A2EA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40544" y="1833804"/>
            <a:ext cx="914400" cy="914400"/>
          </a:xfrm>
          <a:prstGeom prst="rect">
            <a:avLst/>
          </a:prstGeom>
        </p:spPr>
      </p:pic>
      <p:sp>
        <p:nvSpPr>
          <p:cNvPr id="24" name="Tekstfelt 23">
            <a:extLst>
              <a:ext uri="{FF2B5EF4-FFF2-40B4-BE49-F238E27FC236}">
                <a16:creationId xmlns:a16="http://schemas.microsoft.com/office/drawing/2014/main" id="{20344C60-0F52-48B8-BDB2-FC45F60D5297}"/>
              </a:ext>
            </a:extLst>
          </p:cNvPr>
          <p:cNvSpPr txBox="1"/>
          <p:nvPr/>
        </p:nvSpPr>
        <p:spPr>
          <a:xfrm>
            <a:off x="5916407" y="2933767"/>
            <a:ext cx="1473161" cy="1646605"/>
          </a:xfrm>
          <a:prstGeom prst="rect">
            <a:avLst/>
          </a:prstGeom>
          <a:noFill/>
          <a:ln>
            <a:solidFill>
              <a:schemeClr val="tx2">
                <a:lumMod val="60000"/>
                <a:lumOff val="40000"/>
              </a:schemeClr>
            </a:solidFill>
          </a:ln>
        </p:spPr>
        <p:txBody>
          <a:bodyPr wrap="square" rtlCol="0">
            <a:spAutoFit/>
          </a:bodyPr>
          <a:lstStyle/>
          <a:p>
            <a:r>
              <a:rPr lang="da-DK" sz="1300" b="1" dirty="0"/>
              <a:t>Interview 2: Medarbejdere </a:t>
            </a:r>
            <a:r>
              <a:rPr lang="da-DK" sz="1000" dirty="0"/>
              <a:t>(evt. 1 af gangen).</a:t>
            </a:r>
          </a:p>
          <a:p>
            <a:r>
              <a:rPr lang="da-DK" sz="1300" dirty="0"/>
              <a:t>Resten af deltagerne er reflekterende team. </a:t>
            </a:r>
          </a:p>
          <a:p>
            <a:endParaRPr lang="da-DK" sz="1300" dirty="0"/>
          </a:p>
        </p:txBody>
      </p:sp>
      <p:pic>
        <p:nvPicPr>
          <p:cNvPr id="25" name="Grafik 24" descr="Chat med massiv udfyldning">
            <a:extLst>
              <a:ext uri="{FF2B5EF4-FFF2-40B4-BE49-F238E27FC236}">
                <a16:creationId xmlns:a16="http://schemas.microsoft.com/office/drawing/2014/main" id="{B56A686B-B20A-4F12-87E9-667A77A37A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58592" y="1872115"/>
            <a:ext cx="914400" cy="914400"/>
          </a:xfrm>
          <a:prstGeom prst="rect">
            <a:avLst/>
          </a:prstGeom>
        </p:spPr>
      </p:pic>
      <p:sp>
        <p:nvSpPr>
          <p:cNvPr id="26" name="Tekstfelt 25">
            <a:extLst>
              <a:ext uri="{FF2B5EF4-FFF2-40B4-BE49-F238E27FC236}">
                <a16:creationId xmlns:a16="http://schemas.microsoft.com/office/drawing/2014/main" id="{1B4480FA-01EB-40EB-A123-27E7AA762EA9}"/>
              </a:ext>
            </a:extLst>
          </p:cNvPr>
          <p:cNvSpPr txBox="1"/>
          <p:nvPr/>
        </p:nvSpPr>
        <p:spPr>
          <a:xfrm>
            <a:off x="7418209" y="2933767"/>
            <a:ext cx="1473162" cy="1600438"/>
          </a:xfrm>
          <a:prstGeom prst="rect">
            <a:avLst/>
          </a:prstGeom>
          <a:noFill/>
          <a:ln>
            <a:solidFill>
              <a:schemeClr val="tx2">
                <a:lumMod val="60000"/>
                <a:lumOff val="40000"/>
              </a:schemeClr>
            </a:solidFill>
          </a:ln>
        </p:spPr>
        <p:txBody>
          <a:bodyPr wrap="square" rtlCol="0">
            <a:spAutoFit/>
          </a:bodyPr>
          <a:lstStyle/>
          <a:p>
            <a:r>
              <a:rPr lang="da-DK" sz="1300" b="1" dirty="0"/>
              <a:t>Interview 3: evt. andre deltagere. </a:t>
            </a:r>
            <a:r>
              <a:rPr lang="da-DK" sz="1000" dirty="0"/>
              <a:t>(eks. UU vejleder, socialrådgiver m.v.)</a:t>
            </a:r>
          </a:p>
          <a:p>
            <a:r>
              <a:rPr lang="da-DK" sz="1300" dirty="0"/>
              <a:t>Resten af deltagerne </a:t>
            </a:r>
          </a:p>
          <a:p>
            <a:r>
              <a:rPr lang="da-DK" sz="1300" dirty="0"/>
              <a:t>er reflekterende team.</a:t>
            </a:r>
          </a:p>
        </p:txBody>
      </p:sp>
      <p:sp>
        <p:nvSpPr>
          <p:cNvPr id="27" name="Tekstfelt 26">
            <a:extLst>
              <a:ext uri="{FF2B5EF4-FFF2-40B4-BE49-F238E27FC236}">
                <a16:creationId xmlns:a16="http://schemas.microsoft.com/office/drawing/2014/main" id="{4B792232-14F7-4D15-8C69-1B511F882080}"/>
              </a:ext>
            </a:extLst>
          </p:cNvPr>
          <p:cNvSpPr txBox="1"/>
          <p:nvPr/>
        </p:nvSpPr>
        <p:spPr>
          <a:xfrm>
            <a:off x="10162762" y="2939482"/>
            <a:ext cx="1921444" cy="1492716"/>
          </a:xfrm>
          <a:prstGeom prst="rect">
            <a:avLst/>
          </a:prstGeom>
          <a:noFill/>
          <a:ln>
            <a:solidFill>
              <a:schemeClr val="tx2">
                <a:lumMod val="60000"/>
                <a:lumOff val="40000"/>
              </a:schemeClr>
            </a:solidFill>
          </a:ln>
        </p:spPr>
        <p:txBody>
          <a:bodyPr wrap="square" rtlCol="0">
            <a:spAutoFit/>
          </a:bodyPr>
          <a:lstStyle/>
          <a:p>
            <a:r>
              <a:rPr lang="da-DK" sz="1300" b="1" dirty="0"/>
              <a:t>Aftaler om videre arbejde. </a:t>
            </a:r>
            <a:r>
              <a:rPr lang="da-DK" sz="1300" dirty="0"/>
              <a:t>Alle deltagere får konkrete opgaver med hjem de skal afprøve til næste møde. Skrives i referat og handleplan</a:t>
            </a:r>
          </a:p>
          <a:p>
            <a:endParaRPr lang="da-DK" sz="1300" dirty="0"/>
          </a:p>
        </p:txBody>
      </p:sp>
      <p:pic>
        <p:nvPicPr>
          <p:cNvPr id="29" name="Grafik 28" descr="Liste med massiv udfyldning">
            <a:extLst>
              <a:ext uri="{FF2B5EF4-FFF2-40B4-BE49-F238E27FC236}">
                <a16:creationId xmlns:a16="http://schemas.microsoft.com/office/drawing/2014/main" id="{FFF5B7D6-430E-4A2F-9142-264B9C9C4F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56291" y="1806376"/>
            <a:ext cx="798817" cy="798817"/>
          </a:xfrm>
          <a:prstGeom prst="rect">
            <a:avLst/>
          </a:prstGeom>
        </p:spPr>
      </p:pic>
      <p:sp>
        <p:nvSpPr>
          <p:cNvPr id="30" name="Højre klammeparentes 29">
            <a:extLst>
              <a:ext uri="{FF2B5EF4-FFF2-40B4-BE49-F238E27FC236}">
                <a16:creationId xmlns:a16="http://schemas.microsoft.com/office/drawing/2014/main" id="{94693581-25A0-43B5-A4FF-BD4208AB76BD}"/>
              </a:ext>
            </a:extLst>
          </p:cNvPr>
          <p:cNvSpPr/>
          <p:nvPr/>
        </p:nvSpPr>
        <p:spPr>
          <a:xfrm rot="5400000">
            <a:off x="6461141" y="2861102"/>
            <a:ext cx="286424" cy="40152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31" name="Tekstfelt 30">
            <a:extLst>
              <a:ext uri="{FF2B5EF4-FFF2-40B4-BE49-F238E27FC236}">
                <a16:creationId xmlns:a16="http://schemas.microsoft.com/office/drawing/2014/main" id="{E4A5BD4D-3FC6-4289-B1BF-25E1E784E2B0}"/>
              </a:ext>
            </a:extLst>
          </p:cNvPr>
          <p:cNvSpPr txBox="1"/>
          <p:nvPr/>
        </p:nvSpPr>
        <p:spPr>
          <a:xfrm>
            <a:off x="4623843" y="4976461"/>
            <a:ext cx="5771229" cy="1461939"/>
          </a:xfrm>
          <a:prstGeom prst="rect">
            <a:avLst/>
          </a:prstGeom>
          <a:noFill/>
        </p:spPr>
        <p:txBody>
          <a:bodyPr wrap="square" rtlCol="0">
            <a:spAutoFit/>
          </a:bodyPr>
          <a:lstStyle/>
          <a:p>
            <a:r>
              <a:rPr lang="da-DK" sz="1300" b="1" dirty="0">
                <a:solidFill>
                  <a:schemeClr val="tx2">
                    <a:lumMod val="75000"/>
                  </a:schemeClr>
                </a:solidFill>
              </a:rPr>
              <a:t>Interviews har fokus på; </a:t>
            </a:r>
          </a:p>
          <a:p>
            <a:pPr marL="342900" indent="-342900">
              <a:buAutoNum type="arabicParenR"/>
            </a:pPr>
            <a:r>
              <a:rPr lang="da-DK" sz="1300" dirty="0"/>
              <a:t>Hvad går godt </a:t>
            </a:r>
          </a:p>
          <a:p>
            <a:pPr marL="342900" indent="-342900">
              <a:buAutoNum type="arabicParenR"/>
            </a:pPr>
            <a:r>
              <a:rPr lang="da-DK" sz="1300" dirty="0"/>
              <a:t>Hvad udfordrer</a:t>
            </a:r>
          </a:p>
          <a:p>
            <a:pPr marL="342900" indent="-342900">
              <a:buAutoNum type="arabicParenR"/>
            </a:pPr>
            <a:r>
              <a:rPr lang="da-DK" sz="1300" dirty="0"/>
              <a:t>Hvad vil vi gerne prøve af. </a:t>
            </a:r>
          </a:p>
          <a:p>
            <a:endParaRPr lang="da-DK" sz="1300" dirty="0"/>
          </a:p>
          <a:p>
            <a:r>
              <a:rPr lang="da-DK" sz="1200" dirty="0"/>
              <a:t>Pædagogisk leder er referent. Kan med fordel skrive på tavle eller på computer der er sat til skærm. Så er det synligt for alle + procesfacilitator kan samle op på baggrund af det.  </a:t>
            </a:r>
          </a:p>
        </p:txBody>
      </p:sp>
      <p:sp>
        <p:nvSpPr>
          <p:cNvPr id="32" name="Tekstfelt 31">
            <a:extLst>
              <a:ext uri="{FF2B5EF4-FFF2-40B4-BE49-F238E27FC236}">
                <a16:creationId xmlns:a16="http://schemas.microsoft.com/office/drawing/2014/main" id="{35B6BA86-50A5-482C-963D-90AFBF46DDB3}"/>
              </a:ext>
            </a:extLst>
          </p:cNvPr>
          <p:cNvSpPr txBox="1"/>
          <p:nvPr/>
        </p:nvSpPr>
        <p:spPr>
          <a:xfrm>
            <a:off x="8945839" y="2933767"/>
            <a:ext cx="1162455" cy="1508105"/>
          </a:xfrm>
          <a:prstGeom prst="rect">
            <a:avLst/>
          </a:prstGeom>
          <a:noFill/>
          <a:ln>
            <a:solidFill>
              <a:schemeClr val="tx2">
                <a:lumMod val="60000"/>
                <a:lumOff val="40000"/>
              </a:schemeClr>
            </a:solidFill>
          </a:ln>
        </p:spPr>
        <p:txBody>
          <a:bodyPr wrap="square" rtlCol="0">
            <a:spAutoFit/>
          </a:bodyPr>
          <a:lstStyle/>
          <a:p>
            <a:r>
              <a:rPr lang="da-DK" sz="1300" b="1" dirty="0"/>
              <a:t>Opsamling på interviews </a:t>
            </a:r>
            <a:r>
              <a:rPr lang="da-DK" sz="1300" dirty="0"/>
              <a:t>v. </a:t>
            </a:r>
            <a:r>
              <a:rPr lang="da-DK" sz="1300" dirty="0" err="1"/>
              <a:t>procesfacilita</a:t>
            </a:r>
            <a:r>
              <a:rPr lang="da-DK" sz="1300" dirty="0"/>
              <a:t>-tor.</a:t>
            </a:r>
          </a:p>
          <a:p>
            <a:r>
              <a:rPr lang="da-DK" sz="1000" dirty="0"/>
              <a:t>(Hvad hørte </a:t>
            </a:r>
            <a:r>
              <a:rPr lang="da-DK" sz="1000" dirty="0" err="1"/>
              <a:t>jeg,hvad</a:t>
            </a:r>
            <a:r>
              <a:rPr lang="da-DK" sz="1000" dirty="0"/>
              <a:t> fik jeg øje på, hvad var vi optagede af m.m.)</a:t>
            </a:r>
          </a:p>
        </p:txBody>
      </p:sp>
      <p:pic>
        <p:nvPicPr>
          <p:cNvPr id="34" name="Grafik 33" descr="Adressekartotek med massiv udfyldning">
            <a:extLst>
              <a:ext uri="{FF2B5EF4-FFF2-40B4-BE49-F238E27FC236}">
                <a16:creationId xmlns:a16="http://schemas.microsoft.com/office/drawing/2014/main" id="{EC72AA22-F6FF-4C72-9E6B-7DE3B3491E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96317" y="1682515"/>
            <a:ext cx="914400" cy="914400"/>
          </a:xfrm>
          <a:prstGeom prst="rect">
            <a:avLst/>
          </a:prstGeom>
        </p:spPr>
      </p:pic>
      <p:sp>
        <p:nvSpPr>
          <p:cNvPr id="39" name="Rektangel 38">
            <a:extLst>
              <a:ext uri="{FF2B5EF4-FFF2-40B4-BE49-F238E27FC236}">
                <a16:creationId xmlns:a16="http://schemas.microsoft.com/office/drawing/2014/main" id="{B9ECD6F8-78F8-49CF-9F0B-21993DE8A901}"/>
              </a:ext>
            </a:extLst>
          </p:cNvPr>
          <p:cNvSpPr/>
          <p:nvPr/>
        </p:nvSpPr>
        <p:spPr>
          <a:xfrm>
            <a:off x="4679858" y="6470885"/>
            <a:ext cx="4685015" cy="29221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tx2">
                    <a:lumMod val="75000"/>
                  </a:schemeClr>
                </a:solidFill>
              </a:rPr>
              <a:t>Eksempler på interviewskabeloner</a:t>
            </a:r>
          </a:p>
        </p:txBody>
      </p:sp>
      <p:sp>
        <p:nvSpPr>
          <p:cNvPr id="40" name="Højre klammeparentes 39">
            <a:extLst>
              <a:ext uri="{FF2B5EF4-FFF2-40B4-BE49-F238E27FC236}">
                <a16:creationId xmlns:a16="http://schemas.microsoft.com/office/drawing/2014/main" id="{3309316C-5CC3-422D-BD5C-F45D5A714456}"/>
              </a:ext>
            </a:extLst>
          </p:cNvPr>
          <p:cNvSpPr/>
          <p:nvPr/>
        </p:nvSpPr>
        <p:spPr>
          <a:xfrm rot="5400000">
            <a:off x="10957906" y="4162252"/>
            <a:ext cx="288807" cy="12204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sp>
        <p:nvSpPr>
          <p:cNvPr id="41" name="Tekstfelt 40">
            <a:extLst>
              <a:ext uri="{FF2B5EF4-FFF2-40B4-BE49-F238E27FC236}">
                <a16:creationId xmlns:a16="http://schemas.microsoft.com/office/drawing/2014/main" id="{3E7F3BEE-8F75-4C39-8C3B-19C6370779CF}"/>
              </a:ext>
            </a:extLst>
          </p:cNvPr>
          <p:cNvSpPr txBox="1"/>
          <p:nvPr/>
        </p:nvSpPr>
        <p:spPr>
          <a:xfrm>
            <a:off x="10269815" y="4905567"/>
            <a:ext cx="1814391" cy="1492716"/>
          </a:xfrm>
          <a:prstGeom prst="rect">
            <a:avLst/>
          </a:prstGeom>
          <a:noFill/>
        </p:spPr>
        <p:txBody>
          <a:bodyPr wrap="square" rtlCol="0">
            <a:spAutoFit/>
          </a:bodyPr>
          <a:lstStyle/>
          <a:p>
            <a:r>
              <a:rPr lang="da-DK" sz="1300" b="1" dirty="0"/>
              <a:t>Mundtlig samtykke </a:t>
            </a:r>
            <a:r>
              <a:rPr lang="da-DK" sz="1300" dirty="0"/>
              <a:t>fra forældre i forhold til det der sættes i gang –eks. PPL medarbejder skal lave observation. Samtykke skrives ind i referat</a:t>
            </a:r>
          </a:p>
        </p:txBody>
      </p:sp>
      <mc:AlternateContent xmlns:mc="http://schemas.openxmlformats.org/markup-compatibility/2006" xmlns:pslz="http://schemas.microsoft.com/office/powerpoint/2016/slidezoom">
        <mc:Choice Requires="pslz">
          <p:graphicFrame>
            <p:nvGraphicFramePr>
              <p:cNvPr id="10" name="Slidezoom 9">
                <a:extLst>
                  <a:ext uri="{FF2B5EF4-FFF2-40B4-BE49-F238E27FC236}">
                    <a16:creationId xmlns:a16="http://schemas.microsoft.com/office/drawing/2014/main" id="{A5174087-EA60-481A-A8FC-3867A45E0809}"/>
                  </a:ext>
                </a:extLst>
              </p:cNvPr>
              <p:cNvGraphicFramePr>
                <a:graphicFrameLocks noChangeAspect="1"/>
              </p:cNvGraphicFramePr>
              <p:nvPr>
                <p:extLst>
                  <p:ext uri="{D42A27DB-BD31-4B8C-83A1-F6EECF244321}">
                    <p14:modId xmlns:p14="http://schemas.microsoft.com/office/powerpoint/2010/main" val="2777444254"/>
                  </p:ext>
                </p:extLst>
              </p:nvPr>
            </p:nvGraphicFramePr>
            <p:xfrm>
              <a:off x="770851" y="5045404"/>
              <a:ext cx="1693099" cy="1213043"/>
            </p:xfrm>
            <a:graphic>
              <a:graphicData uri="http://schemas.microsoft.com/office/powerpoint/2016/slidezoom">
                <pslz:sldZm>
                  <pslz:sldZmObj sldId="258" cId="824938246">
                    <pslz:zmPr id="{22EDC067-CDDE-4CD7-9982-FA7F8749C079}" imageType="cover" transitionDur="1000">
                      <p166:blipFill xmlns:p166="http://schemas.microsoft.com/office/powerpoint/2016/6/main">
                        <a:blip r:embed="rId15">
                          <a:extLst>
                            <a:ext uri="{28A0092B-C50C-407E-A947-70E740481C1C}">
                              <a14:useLocalDpi xmlns:a14="http://schemas.microsoft.com/office/drawing/2010/main" val="0"/>
                            </a:ext>
                          </a:extLst>
                        </a:blip>
                        <a:stretch>
                          <a:fillRect/>
                        </a:stretch>
                      </p166:blipFill>
                      <p166:spPr xmlns:p166="http://schemas.microsoft.com/office/powerpoint/2016/6/main">
                        <a:xfrm>
                          <a:off x="0" y="0"/>
                          <a:ext cx="1693099" cy="1213043"/>
                        </a:xfrm>
                        <a:prstGeom prst="rect">
                          <a:avLst/>
                        </a:prstGeom>
                        <a:ln w="3175">
                          <a:solidFill>
                            <a:prstClr val="ltGray"/>
                          </a:solidFill>
                        </a:ln>
                      </p166:spPr>
                    </pslz:zmPr>
                  </pslz:sldZmObj>
                </pslz:sldZm>
              </a:graphicData>
            </a:graphic>
          </p:graphicFrame>
        </mc:Choice>
        <mc:Fallback xmlns="">
          <p:pic>
            <p:nvPicPr>
              <p:cNvPr id="10" name="Slidezoom 9">
                <a:extLst>
                  <a:ext uri="{FF2B5EF4-FFF2-40B4-BE49-F238E27FC236}">
                    <a16:creationId xmlns:a16="http://schemas.microsoft.com/office/drawing/2014/main" id="{A5174087-EA60-481A-A8FC-3867A45E0809}"/>
                  </a:ext>
                </a:extLst>
              </p:cNvPr>
              <p:cNvPicPr>
                <a:picLocks noGrp="1" noRot="1" noChangeAspect="1" noMove="1" noResize="1" noEditPoints="1" noAdjustHandles="1" noChangeArrowheads="1" noChangeShapeType="1"/>
              </p:cNvPicPr>
              <p:nvPr/>
            </p:nvPicPr>
            <p:blipFill>
              <a:blip r:embed="rId16">
                <a:extLst>
                  <a:ext uri="{28A0092B-C50C-407E-A947-70E740481C1C}">
                    <a14:useLocalDpi xmlns:a14="http://schemas.microsoft.com/office/drawing/2010/main" val="0"/>
                  </a:ext>
                </a:extLst>
              </a:blip>
              <a:stretch>
                <a:fillRect/>
              </a:stretch>
            </p:blipFill>
            <p:spPr>
              <a:xfrm>
                <a:off x="770851" y="5045404"/>
                <a:ext cx="1693099" cy="121304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 name="Slidezoom 11">
                <a:extLst>
                  <a:ext uri="{FF2B5EF4-FFF2-40B4-BE49-F238E27FC236}">
                    <a16:creationId xmlns:a16="http://schemas.microsoft.com/office/drawing/2014/main" id="{2997F59F-708A-4E27-9DE2-49209029E0A3}"/>
                  </a:ext>
                </a:extLst>
              </p:cNvPr>
              <p:cNvGraphicFramePr>
                <a:graphicFrameLocks noChangeAspect="1"/>
              </p:cNvGraphicFramePr>
              <p:nvPr>
                <p:extLst>
                  <p:ext uri="{D42A27DB-BD31-4B8C-83A1-F6EECF244321}">
                    <p14:modId xmlns:p14="http://schemas.microsoft.com/office/powerpoint/2010/main" val="3886753913"/>
                  </p:ext>
                </p:extLst>
              </p:nvPr>
            </p:nvGraphicFramePr>
            <p:xfrm>
              <a:off x="2659825" y="5010585"/>
              <a:ext cx="1642519" cy="1349118"/>
            </p:xfrm>
            <a:graphic>
              <a:graphicData uri="http://schemas.microsoft.com/office/powerpoint/2016/slidezoom">
                <pslz:sldZm>
                  <pslz:sldZmObj sldId="299" cId="1680106551">
                    <pslz:zmPr id="{BEA4AEB1-CA18-4346-B187-A6ABAC8B195F}" imageType="cover" transitionDur="1000">
                      <p166:blipFill xmlns:p166="http://schemas.microsoft.com/office/powerpoint/2016/6/main">
                        <a:blip r:embed="rId17">
                          <a:extLst>
                            <a:ext uri="{28A0092B-C50C-407E-A947-70E740481C1C}">
                              <a14:useLocalDpi xmlns:a14="http://schemas.microsoft.com/office/drawing/2010/main" val="0"/>
                            </a:ext>
                          </a:extLst>
                        </a:blip>
                        <a:stretch>
                          <a:fillRect/>
                        </a:stretch>
                      </p166:blipFill>
                      <p166:spPr xmlns:p166="http://schemas.microsoft.com/office/powerpoint/2016/6/main">
                        <a:xfrm>
                          <a:off x="0" y="0"/>
                          <a:ext cx="1642519" cy="1349118"/>
                        </a:xfrm>
                        <a:prstGeom prst="rect">
                          <a:avLst/>
                        </a:prstGeom>
                        <a:ln w="3175">
                          <a:solidFill>
                            <a:prstClr val="ltGray"/>
                          </a:solidFill>
                        </a:ln>
                      </p166:spPr>
                    </pslz:zmPr>
                  </pslz:sldZmObj>
                </pslz:sldZm>
              </a:graphicData>
            </a:graphic>
          </p:graphicFrame>
        </mc:Choice>
        <mc:Fallback xmlns="">
          <p:pic>
            <p:nvPicPr>
              <p:cNvPr id="12" name="Slidezoom 11">
                <a:extLst>
                  <a:ext uri="{FF2B5EF4-FFF2-40B4-BE49-F238E27FC236}">
                    <a16:creationId xmlns:a16="http://schemas.microsoft.com/office/drawing/2014/main" id="{2997F59F-708A-4E27-9DE2-49209029E0A3}"/>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Lst>
              </a:blip>
              <a:stretch>
                <a:fillRect/>
              </a:stretch>
            </p:blipFill>
            <p:spPr>
              <a:xfrm>
                <a:off x="2659825" y="5010585"/>
                <a:ext cx="1642519" cy="13491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zoom 10">
                <a:extLst>
                  <a:ext uri="{FF2B5EF4-FFF2-40B4-BE49-F238E27FC236}">
                    <a16:creationId xmlns:a16="http://schemas.microsoft.com/office/drawing/2014/main" id="{CA2BDE2D-7CBE-48CD-8F97-80D23DCB3FBF}"/>
                  </a:ext>
                </a:extLst>
              </p:cNvPr>
              <p:cNvGraphicFramePr>
                <a:graphicFrameLocks noChangeAspect="1"/>
              </p:cNvGraphicFramePr>
              <p:nvPr>
                <p:extLst>
                  <p:ext uri="{D42A27DB-BD31-4B8C-83A1-F6EECF244321}">
                    <p14:modId xmlns:p14="http://schemas.microsoft.com/office/powerpoint/2010/main" val="3887089926"/>
                  </p:ext>
                </p:extLst>
              </p:nvPr>
            </p:nvGraphicFramePr>
            <p:xfrm>
              <a:off x="10656965" y="6294931"/>
              <a:ext cx="1427241" cy="576721"/>
            </p:xfrm>
            <a:graphic>
              <a:graphicData uri="http://schemas.microsoft.com/office/powerpoint/2016/slidezoom">
                <pslz:sldZm>
                  <pslz:sldZmObj sldId="286" cId="535360519">
                    <pslz:zmPr id="{06F481FD-41E8-4E34-8C10-25CCF303728E}" imageType="cover" transitionDur="1000">
                      <p166:blipFill xmlns:p166="http://schemas.microsoft.com/office/powerpoint/2016/6/main">
                        <a:blip r:embed="rId19">
                          <a:extLst>
                            <a:ext uri="{28A0092B-C50C-407E-A947-70E740481C1C}">
                              <a14:useLocalDpi xmlns:a14="http://schemas.microsoft.com/office/drawing/2010/main" val="0"/>
                            </a:ext>
                          </a:extLst>
                        </a:blip>
                        <a:stretch>
                          <a:fillRect/>
                        </a:stretch>
                      </p166:blipFill>
                      <p166:spPr xmlns:p166="http://schemas.microsoft.com/office/powerpoint/2016/6/main">
                        <a:xfrm>
                          <a:off x="0" y="0"/>
                          <a:ext cx="1427241" cy="576721"/>
                        </a:xfrm>
                        <a:prstGeom prst="rect">
                          <a:avLst/>
                        </a:prstGeom>
                        <a:ln w="3175">
                          <a:noFill/>
                        </a:ln>
                      </p166:spPr>
                    </pslz:zmPr>
                  </pslz:sldZmObj>
                </pslz:sldZm>
              </a:graphicData>
            </a:graphic>
          </p:graphicFrame>
        </mc:Choice>
        <mc:Fallback xmlns="">
          <p:pic>
            <p:nvPicPr>
              <p:cNvPr id="11" name="Slidezoom 10">
                <a:extLst>
                  <a:ext uri="{FF2B5EF4-FFF2-40B4-BE49-F238E27FC236}">
                    <a16:creationId xmlns:a16="http://schemas.microsoft.com/office/drawing/2014/main" id="{CA2BDE2D-7CBE-48CD-8F97-80D23DCB3FBF}"/>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10656965" y="6294931"/>
                <a:ext cx="1427241" cy="576721"/>
              </a:xfrm>
              <a:prstGeom prst="rect">
                <a:avLst/>
              </a:prstGeom>
              <a:ln w="3175">
                <a:noFill/>
              </a:ln>
            </p:spPr>
          </p:pic>
        </mc:Fallback>
      </mc:AlternateContent>
      <p:pic>
        <p:nvPicPr>
          <p:cNvPr id="13" name="Lyd 12">
            <a:hlinkClick r:id="" action="ppaction://media"/>
            <a:extLst>
              <a:ext uri="{FF2B5EF4-FFF2-40B4-BE49-F238E27FC236}">
                <a16:creationId xmlns:a16="http://schemas.microsoft.com/office/drawing/2014/main" id="{5A2303ED-4D4C-25E9-2788-6C82F064B155}"/>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6182912"/>
      </p:ext>
    </p:extLst>
  </p:cSld>
  <p:clrMapOvr>
    <a:masterClrMapping/>
  </p:clrMapOvr>
  <mc:AlternateContent xmlns:mc="http://schemas.openxmlformats.org/markup-compatibility/2006" xmlns:p14="http://schemas.microsoft.com/office/powerpoint/2010/main">
    <mc:Choice Requires="p14">
      <p:transition spd="slow" p14:dur="2000" advTm="136824"/>
    </mc:Choice>
    <mc:Fallback xmlns="">
      <p:transition spd="slow" advTm="136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610C4-0A8E-4BBF-BD67-03F7F391646B}"/>
              </a:ext>
            </a:extLst>
          </p:cNvPr>
          <p:cNvSpPr>
            <a:spLocks noGrp="1"/>
          </p:cNvSpPr>
          <p:nvPr>
            <p:ph type="title"/>
          </p:nvPr>
        </p:nvSpPr>
        <p:spPr>
          <a:xfrm>
            <a:off x="838200" y="149379"/>
            <a:ext cx="10515600" cy="1325563"/>
          </a:xfrm>
        </p:spPr>
        <p:txBody>
          <a:bodyPr>
            <a:normAutofit/>
          </a:bodyPr>
          <a:lstStyle/>
          <a:p>
            <a:r>
              <a:rPr lang="da-DK" dirty="0"/>
              <a:t>         </a:t>
            </a:r>
            <a:r>
              <a:rPr lang="da-DK" sz="2500" dirty="0"/>
              <a:t>Beskrivelse af roller i både proces og på mødet</a:t>
            </a:r>
            <a:br>
              <a:rPr lang="da-DK" sz="1100" dirty="0">
                <a:effectLst/>
                <a:ea typeface="Times New Roman" panose="02020603050405020304" pitchFamily="18" charset="0"/>
                <a:cs typeface="Verdana" panose="020B0604030504040204" pitchFamily="34" charset="0"/>
              </a:rPr>
            </a:br>
            <a:br>
              <a:rPr lang="da-DK" sz="1100" dirty="0">
                <a:effectLst/>
                <a:ea typeface="Times New Roman" panose="02020603050405020304" pitchFamily="18" charset="0"/>
                <a:cs typeface="Verdana" panose="020B0604030504040204" pitchFamily="34" charset="0"/>
              </a:rPr>
            </a:br>
            <a:endParaRPr lang="da-DK" sz="1100" dirty="0"/>
          </a:p>
        </p:txBody>
      </p:sp>
      <p:pic>
        <p:nvPicPr>
          <p:cNvPr id="4" name="Grafik 3" descr="Brugere kontur">
            <a:extLst>
              <a:ext uri="{FF2B5EF4-FFF2-40B4-BE49-F238E27FC236}">
                <a16:creationId xmlns:a16="http://schemas.microsoft.com/office/drawing/2014/main" id="{B6E7E7C7-1CE5-4607-BC9E-A2ABDFB5E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56" y="217321"/>
            <a:ext cx="914400" cy="914400"/>
          </a:xfrm>
          <a:prstGeom prst="rect">
            <a:avLst/>
          </a:prstGeom>
        </p:spPr>
      </p:pic>
      <p:pic>
        <p:nvPicPr>
          <p:cNvPr id="6" name="Grafik 5" descr="Bruger med massiv udfyldning">
            <a:extLst>
              <a:ext uri="{FF2B5EF4-FFF2-40B4-BE49-F238E27FC236}">
                <a16:creationId xmlns:a16="http://schemas.microsoft.com/office/drawing/2014/main" id="{27F8FE16-D911-49E7-B6D0-6063338723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6016" y="1829849"/>
            <a:ext cx="1211973" cy="1211973"/>
          </a:xfrm>
          <a:prstGeom prst="rect">
            <a:avLst/>
          </a:prstGeom>
        </p:spPr>
      </p:pic>
      <p:sp>
        <p:nvSpPr>
          <p:cNvPr id="7" name="Tekstfelt 6">
            <a:extLst>
              <a:ext uri="{FF2B5EF4-FFF2-40B4-BE49-F238E27FC236}">
                <a16:creationId xmlns:a16="http://schemas.microsoft.com/office/drawing/2014/main" id="{693C6B01-A65B-4D04-BFC0-441D4B2C1BC7}"/>
              </a:ext>
            </a:extLst>
          </p:cNvPr>
          <p:cNvSpPr txBox="1"/>
          <p:nvPr/>
        </p:nvSpPr>
        <p:spPr>
          <a:xfrm>
            <a:off x="454104" y="1406883"/>
            <a:ext cx="1975620" cy="646331"/>
          </a:xfrm>
          <a:prstGeom prst="rect">
            <a:avLst/>
          </a:prstGeom>
          <a:noFill/>
        </p:spPr>
        <p:txBody>
          <a:bodyPr wrap="square" rtlCol="0">
            <a:spAutoFit/>
          </a:bodyPr>
          <a:lstStyle/>
          <a:p>
            <a:r>
              <a:rPr lang="da-DK" b="1" dirty="0">
                <a:solidFill>
                  <a:schemeClr val="tx2">
                    <a:lumMod val="75000"/>
                  </a:schemeClr>
                </a:solidFill>
              </a:rPr>
              <a:t>Proces og mødeleder</a:t>
            </a:r>
          </a:p>
        </p:txBody>
      </p:sp>
      <p:sp>
        <p:nvSpPr>
          <p:cNvPr id="9" name="Rektangel 8">
            <a:extLst>
              <a:ext uri="{FF2B5EF4-FFF2-40B4-BE49-F238E27FC236}">
                <a16:creationId xmlns:a16="http://schemas.microsoft.com/office/drawing/2014/main" id="{39C098FD-2258-41F7-9EBA-177F39037E8B}"/>
              </a:ext>
            </a:extLst>
          </p:cNvPr>
          <p:cNvSpPr/>
          <p:nvPr/>
        </p:nvSpPr>
        <p:spPr>
          <a:xfrm>
            <a:off x="32039" y="2974931"/>
            <a:ext cx="2121645" cy="3688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rPr>
              <a:t>Det er den pædagogiske leder, som er mødeleder. </a:t>
            </a:r>
            <a:endParaRPr lang="da-DK" sz="1200" dirty="0">
              <a:solidFill>
                <a:schemeClr val="tx1"/>
              </a:solidFill>
            </a:endParaRPr>
          </a:p>
          <a:p>
            <a:pPr algn="ctr"/>
            <a:r>
              <a:rPr lang="da-DK" sz="1200" dirty="0">
                <a:solidFill>
                  <a:schemeClr val="tx1"/>
                </a:solidFill>
              </a:rPr>
              <a:t>Rollen er: </a:t>
            </a:r>
          </a:p>
          <a:p>
            <a:pPr algn="ctr"/>
            <a:endParaRPr lang="da-DK" sz="500" dirty="0">
              <a:solidFill>
                <a:schemeClr val="tx1"/>
              </a:solidFill>
            </a:endParaRPr>
          </a:p>
          <a:p>
            <a:pPr marL="285750" indent="-285750">
              <a:buFont typeface="Arial" panose="020B0604020202020204" pitchFamily="34" charset="0"/>
              <a:buChar char="•"/>
            </a:pPr>
            <a:r>
              <a:rPr lang="da-DK" sz="1200" dirty="0">
                <a:solidFill>
                  <a:schemeClr val="tx1"/>
                </a:solidFill>
              </a:rPr>
              <a:t>Tovholder for hele processen </a:t>
            </a:r>
          </a:p>
          <a:p>
            <a:pPr marL="285750" indent="-285750">
              <a:buFont typeface="Arial" panose="020B0604020202020204" pitchFamily="34" charset="0"/>
              <a:buChar char="•"/>
            </a:pPr>
            <a:r>
              <a:rPr lang="da-DK" sz="1200" dirty="0">
                <a:solidFill>
                  <a:schemeClr val="tx1"/>
                </a:solidFill>
              </a:rPr>
              <a:t>Referent på møder Sender dagsorden og referat ud </a:t>
            </a:r>
          </a:p>
          <a:p>
            <a:pPr marL="285750" indent="-285750">
              <a:buFont typeface="Arial" panose="020B0604020202020204" pitchFamily="34" charset="0"/>
              <a:buChar char="•"/>
            </a:pPr>
            <a:r>
              <a:rPr lang="da-DK" sz="1200" dirty="0">
                <a:solidFill>
                  <a:schemeClr val="tx1"/>
                </a:solidFill>
              </a:rPr>
              <a:t>Indkalder til møder</a:t>
            </a:r>
          </a:p>
          <a:p>
            <a:pPr marL="285750" indent="-285750">
              <a:buFont typeface="Arial" panose="020B0604020202020204" pitchFamily="34" charset="0"/>
              <a:buChar char="•"/>
            </a:pPr>
            <a:r>
              <a:rPr lang="da-DK" sz="1200" dirty="0">
                <a:solidFill>
                  <a:schemeClr val="tx1"/>
                </a:solidFill>
              </a:rPr>
              <a:t>Dialog med teamet og forældre</a:t>
            </a:r>
          </a:p>
          <a:p>
            <a:pPr marL="285750" indent="-285750">
              <a:buFont typeface="Arial" panose="020B0604020202020204" pitchFamily="34" charset="0"/>
              <a:buChar char="•"/>
            </a:pPr>
            <a:r>
              <a:rPr lang="da-DK" sz="1200" dirty="0">
                <a:solidFill>
                  <a:schemeClr val="tx1"/>
                </a:solidFill>
              </a:rPr>
              <a:t>Ansvar for journalisering af handleplan, referat m.m. </a:t>
            </a:r>
          </a:p>
          <a:p>
            <a:pPr marL="285750" indent="-285750">
              <a:buFont typeface="Arial" panose="020B0604020202020204" pitchFamily="34" charset="0"/>
              <a:buChar char="•"/>
            </a:pPr>
            <a:r>
              <a:rPr lang="da-DK" sz="1200" dirty="0">
                <a:solidFill>
                  <a:schemeClr val="tx1"/>
                </a:solidFill>
              </a:rPr>
              <a:t>Sikre at alle ved, hvilke konkrete handlinger de går ud fra mødet med samt den nødvendige samtykke fra forældre til dette</a:t>
            </a:r>
          </a:p>
        </p:txBody>
      </p:sp>
      <p:pic>
        <p:nvPicPr>
          <p:cNvPr id="11" name="Grafik 10" descr="Kvindelig profil med massiv udfyldning">
            <a:extLst>
              <a:ext uri="{FF2B5EF4-FFF2-40B4-BE49-F238E27FC236}">
                <a16:creationId xmlns:a16="http://schemas.microsoft.com/office/drawing/2014/main" id="{F5452AE1-6366-4A2F-9C72-D7E14FDEC9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00521" y="1935316"/>
            <a:ext cx="1073467" cy="1073467"/>
          </a:xfrm>
          <a:prstGeom prst="rect">
            <a:avLst/>
          </a:prstGeom>
        </p:spPr>
      </p:pic>
      <p:pic>
        <p:nvPicPr>
          <p:cNvPr id="13" name="Grafik 12" descr="Mandlig profil med massiv udfyldning">
            <a:extLst>
              <a:ext uri="{FF2B5EF4-FFF2-40B4-BE49-F238E27FC236}">
                <a16:creationId xmlns:a16="http://schemas.microsoft.com/office/drawing/2014/main" id="{A3B3D047-0F39-4983-A36D-D5009E6C55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75084" y="1885988"/>
            <a:ext cx="1143036" cy="1143036"/>
          </a:xfrm>
          <a:prstGeom prst="rect">
            <a:avLst/>
          </a:prstGeom>
        </p:spPr>
      </p:pic>
      <p:sp>
        <p:nvSpPr>
          <p:cNvPr id="14" name="Tekstfelt 13">
            <a:extLst>
              <a:ext uri="{FF2B5EF4-FFF2-40B4-BE49-F238E27FC236}">
                <a16:creationId xmlns:a16="http://schemas.microsoft.com/office/drawing/2014/main" id="{97275A1E-6387-4FA4-B27A-C269F728EF6D}"/>
              </a:ext>
            </a:extLst>
          </p:cNvPr>
          <p:cNvSpPr txBox="1"/>
          <p:nvPr/>
        </p:nvSpPr>
        <p:spPr>
          <a:xfrm>
            <a:off x="2456214" y="1381964"/>
            <a:ext cx="2390090" cy="646331"/>
          </a:xfrm>
          <a:prstGeom prst="rect">
            <a:avLst/>
          </a:prstGeom>
          <a:noFill/>
        </p:spPr>
        <p:txBody>
          <a:bodyPr wrap="square" rtlCol="0">
            <a:spAutoFit/>
          </a:bodyPr>
          <a:lstStyle/>
          <a:p>
            <a:r>
              <a:rPr lang="da-DK" b="1" dirty="0">
                <a:solidFill>
                  <a:schemeClr val="tx2">
                    <a:lumMod val="75000"/>
                  </a:schemeClr>
                </a:solidFill>
              </a:rPr>
              <a:t>Procesfacilitator/</a:t>
            </a:r>
          </a:p>
          <a:p>
            <a:r>
              <a:rPr lang="da-DK" b="1" dirty="0">
                <a:solidFill>
                  <a:schemeClr val="tx2">
                    <a:lumMod val="75000"/>
                  </a:schemeClr>
                </a:solidFill>
              </a:rPr>
              <a:t>interviewer </a:t>
            </a:r>
          </a:p>
        </p:txBody>
      </p:sp>
      <p:sp>
        <p:nvSpPr>
          <p:cNvPr id="15" name="Rektangel 14">
            <a:extLst>
              <a:ext uri="{FF2B5EF4-FFF2-40B4-BE49-F238E27FC236}">
                <a16:creationId xmlns:a16="http://schemas.microsoft.com/office/drawing/2014/main" id="{33739A2F-6C91-4320-838C-1BCC11ECC529}"/>
              </a:ext>
            </a:extLst>
          </p:cNvPr>
          <p:cNvSpPr/>
          <p:nvPr/>
        </p:nvSpPr>
        <p:spPr>
          <a:xfrm>
            <a:off x="2219456" y="2969113"/>
            <a:ext cx="1945977" cy="3710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a:solidFill>
                  <a:schemeClr val="tx1"/>
                </a:solidFill>
              </a:rPr>
              <a:t>Rollen som procesfacilitator interviewer er: </a:t>
            </a:r>
          </a:p>
          <a:p>
            <a:pPr marL="171450" indent="-171450">
              <a:buFont typeface="Arial" panose="020B0604020202020204" pitchFamily="34" charset="0"/>
              <a:buChar char="•"/>
            </a:pPr>
            <a:r>
              <a:rPr lang="da-DK" sz="1200" dirty="0">
                <a:solidFill>
                  <a:schemeClr val="tx1"/>
                </a:solidFill>
              </a:rPr>
              <a:t>Sikre alle er bekendt med deres rolle på møde (interviewperson/reflekterende team)</a:t>
            </a:r>
          </a:p>
          <a:p>
            <a:pPr marL="171450" indent="-171450">
              <a:buFont typeface="Arial" panose="020B0604020202020204" pitchFamily="34" charset="0"/>
              <a:buChar char="•"/>
            </a:pPr>
            <a:r>
              <a:rPr lang="da-DK" sz="1200" dirty="0">
                <a:solidFill>
                  <a:schemeClr val="tx1"/>
                </a:solidFill>
              </a:rPr>
              <a:t>Interviewe relevante deltagere på mødet</a:t>
            </a:r>
          </a:p>
          <a:p>
            <a:pPr marL="171450" indent="-171450">
              <a:buFont typeface="Arial" panose="020B0604020202020204" pitchFamily="34" charset="0"/>
              <a:buChar char="•"/>
            </a:pPr>
            <a:r>
              <a:rPr lang="da-DK" sz="1200" dirty="0">
                <a:solidFill>
                  <a:schemeClr val="tx1"/>
                </a:solidFill>
              </a:rPr>
              <a:t>Samle op på pointer fra interviews (hvad blev vi optagede af, hvad tager vi med videre, hvad vil vi hjem og arbejde videre med m.m.)</a:t>
            </a:r>
          </a:p>
          <a:p>
            <a:r>
              <a:rPr lang="da-DK" sz="1000" dirty="0">
                <a:solidFill>
                  <a:schemeClr val="tx1"/>
                </a:solidFill>
              </a:rPr>
              <a:t> Denne rolle kan varetages af både PPL medarbejder, intern ressourceperson el. den pædagogiske leder</a:t>
            </a:r>
          </a:p>
        </p:txBody>
      </p:sp>
      <p:pic>
        <p:nvPicPr>
          <p:cNvPr id="21" name="Grafik 20" descr="Gruppe af mænd med massiv udfyldning">
            <a:extLst>
              <a:ext uri="{FF2B5EF4-FFF2-40B4-BE49-F238E27FC236}">
                <a16:creationId xmlns:a16="http://schemas.microsoft.com/office/drawing/2014/main" id="{294E86DF-C56A-41AE-8933-6DC470ED79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14852" y="1765389"/>
            <a:ext cx="1244884" cy="1244884"/>
          </a:xfrm>
          <a:prstGeom prst="rect">
            <a:avLst/>
          </a:prstGeom>
        </p:spPr>
      </p:pic>
      <p:sp>
        <p:nvSpPr>
          <p:cNvPr id="22" name="Tekstfelt 21">
            <a:extLst>
              <a:ext uri="{FF2B5EF4-FFF2-40B4-BE49-F238E27FC236}">
                <a16:creationId xmlns:a16="http://schemas.microsoft.com/office/drawing/2014/main" id="{C78180E8-3468-46FA-BCD7-3B24699DB7E0}"/>
              </a:ext>
            </a:extLst>
          </p:cNvPr>
          <p:cNvSpPr txBox="1"/>
          <p:nvPr/>
        </p:nvSpPr>
        <p:spPr>
          <a:xfrm>
            <a:off x="4358879" y="1495799"/>
            <a:ext cx="2130677" cy="369332"/>
          </a:xfrm>
          <a:prstGeom prst="rect">
            <a:avLst/>
          </a:prstGeom>
          <a:noFill/>
        </p:spPr>
        <p:txBody>
          <a:bodyPr wrap="square" rtlCol="0">
            <a:spAutoFit/>
          </a:bodyPr>
          <a:lstStyle/>
          <a:p>
            <a:r>
              <a:rPr lang="da-DK" b="1" dirty="0">
                <a:solidFill>
                  <a:schemeClr val="tx2">
                    <a:lumMod val="75000"/>
                  </a:schemeClr>
                </a:solidFill>
              </a:rPr>
              <a:t>Medarbejderteamet</a:t>
            </a:r>
          </a:p>
        </p:txBody>
      </p:sp>
      <p:sp>
        <p:nvSpPr>
          <p:cNvPr id="23" name="Rektangel 22">
            <a:extLst>
              <a:ext uri="{FF2B5EF4-FFF2-40B4-BE49-F238E27FC236}">
                <a16:creationId xmlns:a16="http://schemas.microsoft.com/office/drawing/2014/main" id="{96406E0E-297D-4693-8E73-39BFD1322A2B}"/>
              </a:ext>
            </a:extLst>
          </p:cNvPr>
          <p:cNvSpPr/>
          <p:nvPr/>
        </p:nvSpPr>
        <p:spPr>
          <a:xfrm>
            <a:off x="4224207" y="2975570"/>
            <a:ext cx="1845463" cy="37129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tx1"/>
              </a:solidFill>
            </a:endParaRPr>
          </a:p>
          <a:p>
            <a:pPr algn="ctr"/>
            <a:r>
              <a:rPr lang="da-DK" sz="1200" b="1" dirty="0">
                <a:solidFill>
                  <a:schemeClr val="tx1"/>
                </a:solidFill>
              </a:rPr>
              <a:t>Medarbejderteamet har to roller: </a:t>
            </a:r>
          </a:p>
          <a:p>
            <a:pPr marL="342900" indent="-342900">
              <a:buAutoNum type="arabicParenR"/>
            </a:pPr>
            <a:r>
              <a:rPr lang="da-DK" sz="1200" dirty="0">
                <a:solidFill>
                  <a:schemeClr val="tx1"/>
                </a:solidFill>
              </a:rPr>
              <a:t>De bliver interviewet</a:t>
            </a:r>
          </a:p>
          <a:p>
            <a:pPr marL="342900" indent="-342900">
              <a:buAutoNum type="arabicParenR"/>
            </a:pPr>
            <a:r>
              <a:rPr lang="da-DK" sz="1200" dirty="0">
                <a:solidFill>
                  <a:schemeClr val="tx1"/>
                </a:solidFill>
              </a:rPr>
              <a:t>De fungerer som reflekterende team når andre deltagere bliver interviewet </a:t>
            </a:r>
          </a:p>
          <a:p>
            <a:endParaRPr lang="da-DK" sz="1200" dirty="0">
              <a:solidFill>
                <a:schemeClr val="tx1"/>
              </a:solidFill>
            </a:endParaRPr>
          </a:p>
          <a:p>
            <a:r>
              <a:rPr lang="da-DK" sz="1200" dirty="0">
                <a:solidFill>
                  <a:schemeClr val="tx1">
                    <a:lumMod val="85000"/>
                    <a:lumOff val="15000"/>
                  </a:schemeClr>
                </a:solidFill>
              </a:rPr>
              <a:t>I interview kan medarbejderne give deres blik på/oplevelse af:  </a:t>
            </a:r>
          </a:p>
          <a:p>
            <a:pPr marL="342900" indent="-342900">
              <a:buAutoNum type="arabicParenR"/>
            </a:pPr>
            <a:r>
              <a:rPr lang="da-DK" sz="1200" dirty="0">
                <a:solidFill>
                  <a:schemeClr val="tx1">
                    <a:lumMod val="85000"/>
                    <a:lumOff val="15000"/>
                  </a:schemeClr>
                </a:solidFill>
              </a:rPr>
              <a:t>Hvad går godt </a:t>
            </a:r>
          </a:p>
          <a:p>
            <a:pPr marL="342900" indent="-342900">
              <a:buAutoNum type="arabicParenR"/>
            </a:pPr>
            <a:r>
              <a:rPr lang="da-DK" sz="1200" dirty="0">
                <a:solidFill>
                  <a:schemeClr val="tx1">
                    <a:lumMod val="85000"/>
                    <a:lumOff val="15000"/>
                  </a:schemeClr>
                </a:solidFill>
              </a:rPr>
              <a:t>Hvad udfordrer</a:t>
            </a:r>
          </a:p>
          <a:p>
            <a:pPr marL="342900" indent="-342900">
              <a:buAutoNum type="arabicParenR"/>
            </a:pPr>
            <a:r>
              <a:rPr lang="da-DK" sz="1200" dirty="0">
                <a:solidFill>
                  <a:schemeClr val="tx1">
                    <a:lumMod val="85000"/>
                    <a:lumOff val="15000"/>
                  </a:schemeClr>
                </a:solidFill>
              </a:rPr>
              <a:t>Hvad vil vi gerne prøve af.</a:t>
            </a:r>
            <a:endParaRPr lang="da-DK" sz="1200" dirty="0">
              <a:solidFill>
                <a:schemeClr val="tx1"/>
              </a:solidFill>
            </a:endParaRPr>
          </a:p>
          <a:p>
            <a:endParaRPr lang="da-DK" sz="1200" dirty="0">
              <a:solidFill>
                <a:schemeClr val="tx1"/>
              </a:solidFill>
            </a:endParaRPr>
          </a:p>
          <a:p>
            <a:r>
              <a:rPr lang="da-DK" sz="1200" dirty="0">
                <a:solidFill>
                  <a:schemeClr val="tx1"/>
                </a:solidFill>
              </a:rPr>
              <a:t>Som reflekterende team skal de lytte og efterfølgende reflekteres. </a:t>
            </a:r>
          </a:p>
          <a:p>
            <a:endParaRPr lang="da-DK" sz="1200" dirty="0">
              <a:solidFill>
                <a:schemeClr val="tx1"/>
              </a:solidFill>
            </a:endParaRPr>
          </a:p>
        </p:txBody>
      </p:sp>
      <p:pic>
        <p:nvPicPr>
          <p:cNvPr id="27" name="Grafik 26" descr="To mænd med massiv udfyldning">
            <a:extLst>
              <a:ext uri="{FF2B5EF4-FFF2-40B4-BE49-F238E27FC236}">
                <a16:creationId xmlns:a16="http://schemas.microsoft.com/office/drawing/2014/main" id="{C5237A3B-74E6-4653-9074-2210F1EE18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64051" y="1813395"/>
            <a:ext cx="1244883" cy="1244883"/>
          </a:xfrm>
          <a:prstGeom prst="rect">
            <a:avLst/>
          </a:prstGeom>
        </p:spPr>
      </p:pic>
      <p:sp>
        <p:nvSpPr>
          <p:cNvPr id="28" name="Tekstfelt 27">
            <a:extLst>
              <a:ext uri="{FF2B5EF4-FFF2-40B4-BE49-F238E27FC236}">
                <a16:creationId xmlns:a16="http://schemas.microsoft.com/office/drawing/2014/main" id="{9BE845DD-501B-44B8-93E8-F10FC46D6AC9}"/>
              </a:ext>
            </a:extLst>
          </p:cNvPr>
          <p:cNvSpPr txBox="1"/>
          <p:nvPr/>
        </p:nvSpPr>
        <p:spPr>
          <a:xfrm>
            <a:off x="6972439" y="1448808"/>
            <a:ext cx="1244883" cy="369332"/>
          </a:xfrm>
          <a:prstGeom prst="rect">
            <a:avLst/>
          </a:prstGeom>
          <a:noFill/>
        </p:spPr>
        <p:txBody>
          <a:bodyPr wrap="square" rtlCol="0">
            <a:spAutoFit/>
          </a:bodyPr>
          <a:lstStyle/>
          <a:p>
            <a:r>
              <a:rPr lang="da-DK" b="1" dirty="0">
                <a:solidFill>
                  <a:schemeClr val="tx2">
                    <a:lumMod val="75000"/>
                  </a:schemeClr>
                </a:solidFill>
              </a:rPr>
              <a:t>Forældre</a:t>
            </a:r>
          </a:p>
        </p:txBody>
      </p:sp>
      <p:sp>
        <p:nvSpPr>
          <p:cNvPr id="29" name="Rektangel 28">
            <a:extLst>
              <a:ext uri="{FF2B5EF4-FFF2-40B4-BE49-F238E27FC236}">
                <a16:creationId xmlns:a16="http://schemas.microsoft.com/office/drawing/2014/main" id="{67906DA9-9D2D-4463-8B28-EE695AC9B1A3}"/>
              </a:ext>
            </a:extLst>
          </p:cNvPr>
          <p:cNvSpPr/>
          <p:nvPr/>
        </p:nvSpPr>
        <p:spPr>
          <a:xfrm>
            <a:off x="6119934" y="2969113"/>
            <a:ext cx="1945977" cy="3710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tx1"/>
              </a:solidFill>
            </a:endParaRPr>
          </a:p>
          <a:p>
            <a:pPr algn="ctr"/>
            <a:r>
              <a:rPr lang="da-DK" sz="1200" b="1" dirty="0">
                <a:solidFill>
                  <a:schemeClr val="tx1"/>
                </a:solidFill>
              </a:rPr>
              <a:t>Forældrene har to roller:</a:t>
            </a:r>
          </a:p>
          <a:p>
            <a:pPr algn="ctr"/>
            <a:r>
              <a:rPr lang="da-DK" sz="1200" b="1" dirty="0">
                <a:solidFill>
                  <a:schemeClr val="tx1"/>
                </a:solidFill>
              </a:rPr>
              <a:t> </a:t>
            </a:r>
          </a:p>
          <a:p>
            <a:pPr marL="342900" indent="-342900">
              <a:buAutoNum type="arabicParenR"/>
            </a:pPr>
            <a:r>
              <a:rPr lang="da-DK" sz="1200" dirty="0">
                <a:solidFill>
                  <a:schemeClr val="tx1"/>
                </a:solidFill>
              </a:rPr>
              <a:t>De bliver interviewet </a:t>
            </a:r>
          </a:p>
          <a:p>
            <a:pPr marL="342900" indent="-342900">
              <a:buAutoNum type="arabicParenR"/>
            </a:pPr>
            <a:r>
              <a:rPr lang="da-DK" sz="1200" dirty="0">
                <a:solidFill>
                  <a:schemeClr val="tx1"/>
                </a:solidFill>
              </a:rPr>
              <a:t>De fungerer som reflekterende team når andre deltagere bliver interviewet </a:t>
            </a:r>
          </a:p>
          <a:p>
            <a:endParaRPr lang="da-DK" sz="1200" dirty="0">
              <a:solidFill>
                <a:schemeClr val="tx1"/>
              </a:solidFill>
            </a:endParaRPr>
          </a:p>
          <a:p>
            <a:r>
              <a:rPr lang="da-DK" sz="1200" dirty="0">
                <a:solidFill>
                  <a:schemeClr val="tx1">
                    <a:lumMod val="85000"/>
                    <a:lumOff val="15000"/>
                  </a:schemeClr>
                </a:solidFill>
              </a:rPr>
              <a:t>I interview kan forældrene give deres blik på/oplevelse af:  </a:t>
            </a:r>
          </a:p>
          <a:p>
            <a:pPr marL="342900" indent="-342900">
              <a:buAutoNum type="arabicParenR"/>
            </a:pPr>
            <a:r>
              <a:rPr lang="da-DK" sz="1200" dirty="0">
                <a:solidFill>
                  <a:schemeClr val="tx1">
                    <a:lumMod val="85000"/>
                    <a:lumOff val="15000"/>
                  </a:schemeClr>
                </a:solidFill>
              </a:rPr>
              <a:t>Hvad går godt </a:t>
            </a:r>
          </a:p>
          <a:p>
            <a:pPr marL="342900" indent="-342900">
              <a:buAutoNum type="arabicParenR"/>
            </a:pPr>
            <a:r>
              <a:rPr lang="da-DK" sz="1200" dirty="0">
                <a:solidFill>
                  <a:schemeClr val="tx1">
                    <a:lumMod val="85000"/>
                    <a:lumOff val="15000"/>
                  </a:schemeClr>
                </a:solidFill>
              </a:rPr>
              <a:t>Hvad udfordrer</a:t>
            </a:r>
          </a:p>
          <a:p>
            <a:pPr marL="342900" indent="-342900">
              <a:buAutoNum type="arabicParenR"/>
            </a:pPr>
            <a:r>
              <a:rPr lang="da-DK" sz="1200" dirty="0">
                <a:solidFill>
                  <a:schemeClr val="tx1">
                    <a:lumMod val="85000"/>
                    <a:lumOff val="15000"/>
                  </a:schemeClr>
                </a:solidFill>
              </a:rPr>
              <a:t>Hvad vil vi gerne prøve af.</a:t>
            </a:r>
          </a:p>
          <a:p>
            <a:pPr marL="342900" indent="-342900">
              <a:buAutoNum type="arabicParenR"/>
            </a:pPr>
            <a:endParaRPr lang="da-DK" sz="1200" dirty="0">
              <a:solidFill>
                <a:schemeClr val="tx1">
                  <a:lumMod val="85000"/>
                  <a:lumOff val="15000"/>
                </a:schemeClr>
              </a:solidFill>
            </a:endParaRPr>
          </a:p>
          <a:p>
            <a:r>
              <a:rPr lang="da-DK" sz="1200" dirty="0">
                <a:solidFill>
                  <a:schemeClr val="tx1"/>
                </a:solidFill>
              </a:rPr>
              <a:t>Som reflekterende team skal de lytte og efterfølgende reflekteres. </a:t>
            </a:r>
          </a:p>
          <a:p>
            <a:endParaRPr lang="da-DK" sz="1200" dirty="0">
              <a:solidFill>
                <a:schemeClr val="tx1"/>
              </a:solidFill>
            </a:endParaRPr>
          </a:p>
        </p:txBody>
      </p:sp>
      <p:pic>
        <p:nvPicPr>
          <p:cNvPr id="31" name="Grafik 30" descr="Skoledreng med massiv udfyldning">
            <a:extLst>
              <a:ext uri="{FF2B5EF4-FFF2-40B4-BE49-F238E27FC236}">
                <a16:creationId xmlns:a16="http://schemas.microsoft.com/office/drawing/2014/main" id="{A5507A23-EE34-48C9-942A-FA0B2CB0AC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85606" y="1730049"/>
            <a:ext cx="1244882" cy="1244882"/>
          </a:xfrm>
          <a:prstGeom prst="rect">
            <a:avLst/>
          </a:prstGeom>
        </p:spPr>
      </p:pic>
      <p:sp>
        <p:nvSpPr>
          <p:cNvPr id="32" name="Tekstfelt 31">
            <a:extLst>
              <a:ext uri="{FF2B5EF4-FFF2-40B4-BE49-F238E27FC236}">
                <a16:creationId xmlns:a16="http://schemas.microsoft.com/office/drawing/2014/main" id="{66B4A748-E593-4627-8A91-9F8DC88ED387}"/>
              </a:ext>
            </a:extLst>
          </p:cNvPr>
          <p:cNvSpPr txBox="1"/>
          <p:nvPr/>
        </p:nvSpPr>
        <p:spPr>
          <a:xfrm>
            <a:off x="8841822" y="1448966"/>
            <a:ext cx="1244883" cy="369332"/>
          </a:xfrm>
          <a:prstGeom prst="rect">
            <a:avLst/>
          </a:prstGeom>
          <a:noFill/>
        </p:spPr>
        <p:txBody>
          <a:bodyPr wrap="square" rtlCol="0">
            <a:spAutoFit/>
          </a:bodyPr>
          <a:lstStyle/>
          <a:p>
            <a:r>
              <a:rPr lang="da-DK" b="1" dirty="0">
                <a:solidFill>
                  <a:schemeClr val="tx2">
                    <a:lumMod val="75000"/>
                  </a:schemeClr>
                </a:solidFill>
              </a:rPr>
              <a:t>Barnet</a:t>
            </a:r>
          </a:p>
        </p:txBody>
      </p:sp>
      <p:sp>
        <p:nvSpPr>
          <p:cNvPr id="33" name="Rektangel 32">
            <a:extLst>
              <a:ext uri="{FF2B5EF4-FFF2-40B4-BE49-F238E27FC236}">
                <a16:creationId xmlns:a16="http://schemas.microsoft.com/office/drawing/2014/main" id="{18D8EBBF-2085-45A4-99DB-0FA6B17875D2}"/>
              </a:ext>
            </a:extLst>
          </p:cNvPr>
          <p:cNvSpPr/>
          <p:nvPr/>
        </p:nvSpPr>
        <p:spPr>
          <a:xfrm>
            <a:off x="8183201" y="2969113"/>
            <a:ext cx="2249691" cy="36870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tx1"/>
              </a:solidFill>
            </a:endParaRPr>
          </a:p>
          <a:p>
            <a:pPr algn="ctr"/>
            <a:endParaRPr lang="da-DK" sz="1200" b="1" dirty="0">
              <a:solidFill>
                <a:schemeClr val="tx1"/>
              </a:solidFill>
            </a:endParaRPr>
          </a:p>
          <a:p>
            <a:pPr algn="ctr"/>
            <a:endParaRPr lang="da-DK" sz="1200" b="1" dirty="0">
              <a:solidFill>
                <a:schemeClr val="tx1"/>
              </a:solidFill>
            </a:endParaRPr>
          </a:p>
          <a:p>
            <a:pPr algn="ctr"/>
            <a:r>
              <a:rPr lang="da-DK" sz="1200" b="1" dirty="0">
                <a:solidFill>
                  <a:schemeClr val="tx1"/>
                </a:solidFill>
              </a:rPr>
              <a:t>Barnet har en central rolle </a:t>
            </a:r>
            <a:r>
              <a:rPr lang="da-DK" sz="1200" dirty="0">
                <a:solidFill>
                  <a:schemeClr val="tx1"/>
                </a:solidFill>
              </a:rPr>
              <a:t>– så inddrag barnets stemme hvis det er muligt!  </a:t>
            </a:r>
          </a:p>
          <a:p>
            <a:pPr algn="ctr"/>
            <a:endParaRPr lang="da-DK" sz="1200" dirty="0">
              <a:solidFill>
                <a:schemeClr val="tx1"/>
              </a:solidFill>
            </a:endParaRPr>
          </a:p>
          <a:p>
            <a:pPr marL="171450" indent="-171450">
              <a:buFont typeface="Arial" panose="020B0604020202020204" pitchFamily="34" charset="0"/>
              <a:buChar char="•"/>
            </a:pPr>
            <a:r>
              <a:rPr lang="da-DK" sz="1200" dirty="0">
                <a:solidFill>
                  <a:schemeClr val="tx1"/>
                </a:solidFill>
              </a:rPr>
              <a:t>Det kan vurderes, at barnet er i stand til at deltage på mødet og blive interviewet </a:t>
            </a:r>
          </a:p>
          <a:p>
            <a:pPr marL="171450" indent="-171450">
              <a:buFont typeface="Arial" panose="020B0604020202020204" pitchFamily="34" charset="0"/>
              <a:buChar char="•"/>
            </a:pPr>
            <a:r>
              <a:rPr lang="da-DK" sz="1200" dirty="0">
                <a:solidFill>
                  <a:schemeClr val="tx1"/>
                </a:solidFill>
              </a:rPr>
              <a:t>Barnet er blevet interviewet forud for møde (eks. af læringsvejleder, intern ressourceperson m.v. og denne agerer barnets stemme på mødet</a:t>
            </a:r>
          </a:p>
          <a:p>
            <a:pPr marL="171450" indent="-171450">
              <a:buFont typeface="Arial" panose="020B0604020202020204" pitchFamily="34" charset="0"/>
              <a:buChar char="•"/>
            </a:pPr>
            <a:r>
              <a:rPr lang="da-DK" sz="1200" dirty="0">
                <a:solidFill>
                  <a:schemeClr val="tx1"/>
                </a:solidFill>
              </a:rPr>
              <a:t>Barnet er blevet interviewet forud for møde (eks. af læringsvejleder, intern ressourceperson eller anden) og dette interview afspilles på møde</a:t>
            </a:r>
          </a:p>
          <a:p>
            <a:pPr algn="ctr"/>
            <a:endParaRPr lang="da-DK" sz="1200" dirty="0">
              <a:solidFill>
                <a:schemeClr val="tx1"/>
              </a:solidFill>
            </a:endParaRPr>
          </a:p>
          <a:p>
            <a:pPr algn="ctr"/>
            <a:endParaRPr lang="da-DK" sz="1400" dirty="0">
              <a:solidFill>
                <a:schemeClr val="tx1"/>
              </a:solidFill>
            </a:endParaRPr>
          </a:p>
          <a:p>
            <a:pPr algn="ctr"/>
            <a:endParaRPr lang="da-DK" sz="1400" dirty="0">
              <a:solidFill>
                <a:schemeClr val="tx1"/>
              </a:solidFill>
            </a:endParaRPr>
          </a:p>
        </p:txBody>
      </p:sp>
      <p:sp>
        <p:nvSpPr>
          <p:cNvPr id="34" name="Rektangel 33">
            <a:extLst>
              <a:ext uri="{FF2B5EF4-FFF2-40B4-BE49-F238E27FC236}">
                <a16:creationId xmlns:a16="http://schemas.microsoft.com/office/drawing/2014/main" id="{FE98B7D1-25B2-4A09-AB52-3E8C84138AD8}"/>
              </a:ext>
            </a:extLst>
          </p:cNvPr>
          <p:cNvSpPr/>
          <p:nvPr/>
        </p:nvSpPr>
        <p:spPr>
          <a:xfrm>
            <a:off x="10507160" y="2845942"/>
            <a:ext cx="1601730" cy="38102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tx1"/>
              </a:solidFill>
            </a:endParaRPr>
          </a:p>
          <a:p>
            <a:pPr algn="ctr"/>
            <a:r>
              <a:rPr lang="da-DK" sz="1200" b="1" dirty="0">
                <a:solidFill>
                  <a:schemeClr val="tx1"/>
                </a:solidFill>
              </a:rPr>
              <a:t>Inddrag relevante fagpersoner alt efter behov og problematik: </a:t>
            </a:r>
          </a:p>
          <a:p>
            <a:pPr algn="ctr"/>
            <a:endParaRPr lang="da-DK" sz="1200" b="1" dirty="0">
              <a:solidFill>
                <a:schemeClr val="tx1"/>
              </a:solidFill>
            </a:endParaRPr>
          </a:p>
          <a:p>
            <a:pPr algn="ctr"/>
            <a:r>
              <a:rPr lang="da-DK" sz="1200" dirty="0">
                <a:solidFill>
                  <a:schemeClr val="tx1"/>
                </a:solidFill>
              </a:rPr>
              <a:t>Det kan være UU vejledere, SFO medarbejdere, PPL medarbejdere (læringsvejledere, tale-høre, læringsvejledere m.fl.), socialrådgiver, familiebehandler m.m. </a:t>
            </a:r>
          </a:p>
          <a:p>
            <a:pPr algn="ctr"/>
            <a:endParaRPr lang="da-DK" sz="1200" dirty="0">
              <a:solidFill>
                <a:schemeClr val="tx1"/>
              </a:solidFill>
            </a:endParaRPr>
          </a:p>
          <a:p>
            <a:pPr algn="ctr"/>
            <a:r>
              <a:rPr lang="da-DK" sz="1200" dirty="0">
                <a:solidFill>
                  <a:schemeClr val="tx1"/>
                </a:solidFill>
              </a:rPr>
              <a:t>Inddrag dem ved at de også indgår i interview, reflekterende team og har en konkret opgave med hjem. </a:t>
            </a:r>
          </a:p>
          <a:p>
            <a:pPr algn="ctr"/>
            <a:endParaRPr lang="da-DK" sz="1400" dirty="0">
              <a:solidFill>
                <a:schemeClr val="tx1"/>
              </a:solidFill>
            </a:endParaRPr>
          </a:p>
        </p:txBody>
      </p:sp>
      <p:pic>
        <p:nvPicPr>
          <p:cNvPr id="36" name="Grafik 35" descr="Gruppe med massiv udfyldning">
            <a:extLst>
              <a:ext uri="{FF2B5EF4-FFF2-40B4-BE49-F238E27FC236}">
                <a16:creationId xmlns:a16="http://schemas.microsoft.com/office/drawing/2014/main" id="{C67C0240-EE97-4A57-9F3A-EF094A5B549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703570" y="1765389"/>
            <a:ext cx="1244881" cy="1244881"/>
          </a:xfrm>
          <a:prstGeom prst="rect">
            <a:avLst/>
          </a:prstGeom>
        </p:spPr>
      </p:pic>
      <p:sp>
        <p:nvSpPr>
          <p:cNvPr id="37" name="Tekstfelt 36">
            <a:extLst>
              <a:ext uri="{FF2B5EF4-FFF2-40B4-BE49-F238E27FC236}">
                <a16:creationId xmlns:a16="http://schemas.microsoft.com/office/drawing/2014/main" id="{08BC9321-6418-4DDF-BBFD-3DD49888563D}"/>
              </a:ext>
            </a:extLst>
          </p:cNvPr>
          <p:cNvSpPr txBox="1"/>
          <p:nvPr/>
        </p:nvSpPr>
        <p:spPr>
          <a:xfrm>
            <a:off x="10270275" y="1495799"/>
            <a:ext cx="1795181" cy="369332"/>
          </a:xfrm>
          <a:prstGeom prst="rect">
            <a:avLst/>
          </a:prstGeom>
          <a:noFill/>
        </p:spPr>
        <p:txBody>
          <a:bodyPr wrap="square" rtlCol="0">
            <a:spAutoFit/>
          </a:bodyPr>
          <a:lstStyle/>
          <a:p>
            <a:r>
              <a:rPr lang="da-DK" b="1" dirty="0">
                <a:solidFill>
                  <a:schemeClr val="tx2">
                    <a:lumMod val="75000"/>
                  </a:schemeClr>
                </a:solidFill>
              </a:rPr>
              <a:t>Øvrige relevante</a:t>
            </a:r>
          </a:p>
        </p:txBody>
      </p:sp>
      <p:pic>
        <p:nvPicPr>
          <p:cNvPr id="8" name="Lyd 7">
            <a:hlinkClick r:id="" action="ppaction://media"/>
            <a:extLst>
              <a:ext uri="{FF2B5EF4-FFF2-40B4-BE49-F238E27FC236}">
                <a16:creationId xmlns:a16="http://schemas.microsoft.com/office/drawing/2014/main" id="{D4E8ACED-02AF-6EA3-C569-963F22C87C0C}"/>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4938246"/>
      </p:ext>
    </p:extLst>
  </p:cSld>
  <p:clrMapOvr>
    <a:masterClrMapping/>
  </p:clrMapOvr>
  <mc:AlternateContent xmlns:mc="http://schemas.openxmlformats.org/markup-compatibility/2006" xmlns:p14="http://schemas.microsoft.com/office/powerpoint/2010/main">
    <mc:Choice Requires="p14">
      <p:transition spd="slow" p14:dur="2000" advTm="169853"/>
    </mc:Choice>
    <mc:Fallback xmlns="">
      <p:transition spd="slow" advTm="16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25F1F-A0A7-4113-9E1D-8667FD0EC5AD}"/>
              </a:ext>
            </a:extLst>
          </p:cNvPr>
          <p:cNvSpPr>
            <a:spLocks noGrp="1"/>
          </p:cNvSpPr>
          <p:nvPr>
            <p:ph type="title"/>
          </p:nvPr>
        </p:nvSpPr>
        <p:spPr>
          <a:xfrm>
            <a:off x="154112" y="169916"/>
            <a:ext cx="4843409" cy="549275"/>
          </a:xfrm>
        </p:spPr>
        <p:txBody>
          <a:bodyPr>
            <a:normAutofit/>
          </a:bodyPr>
          <a:lstStyle/>
          <a:p>
            <a:r>
              <a:rPr lang="da-DK" sz="2500" b="1" dirty="0">
                <a:solidFill>
                  <a:schemeClr val="tx2">
                    <a:lumMod val="75000"/>
                  </a:schemeClr>
                </a:solidFill>
              </a:rPr>
              <a:t>Opfølgningsmøde</a:t>
            </a:r>
          </a:p>
        </p:txBody>
      </p:sp>
      <p:sp>
        <p:nvSpPr>
          <p:cNvPr id="5" name="Tekstfelt 4">
            <a:extLst>
              <a:ext uri="{FF2B5EF4-FFF2-40B4-BE49-F238E27FC236}">
                <a16:creationId xmlns:a16="http://schemas.microsoft.com/office/drawing/2014/main" id="{4A5D72B4-A9EF-4B1C-8EC9-B6E8846193D9}"/>
              </a:ext>
            </a:extLst>
          </p:cNvPr>
          <p:cNvSpPr txBox="1"/>
          <p:nvPr/>
        </p:nvSpPr>
        <p:spPr>
          <a:xfrm>
            <a:off x="60788" y="1233550"/>
            <a:ext cx="10459949" cy="369332"/>
          </a:xfrm>
          <a:prstGeom prst="rect">
            <a:avLst/>
          </a:prstGeom>
          <a:noFill/>
        </p:spPr>
        <p:txBody>
          <a:bodyPr wrap="square" rtlCol="0">
            <a:spAutoFit/>
          </a:bodyPr>
          <a:lstStyle/>
          <a:p>
            <a:r>
              <a:rPr lang="da-DK" dirty="0"/>
              <a:t>Eksempel på opbygning af et opfølgningsmøde, som følger op på de prøvehandlinger hver især har afprøvet </a:t>
            </a:r>
          </a:p>
        </p:txBody>
      </p:sp>
      <p:cxnSp>
        <p:nvCxnSpPr>
          <p:cNvPr id="7" name="Lige forbindelse 6">
            <a:extLst>
              <a:ext uri="{FF2B5EF4-FFF2-40B4-BE49-F238E27FC236}">
                <a16:creationId xmlns:a16="http://schemas.microsoft.com/office/drawing/2014/main" id="{5BE64564-2DA5-4223-998F-D413757C1797}"/>
              </a:ext>
            </a:extLst>
          </p:cNvPr>
          <p:cNvCxnSpPr/>
          <p:nvPr/>
        </p:nvCxnSpPr>
        <p:spPr>
          <a:xfrm>
            <a:off x="154112" y="719191"/>
            <a:ext cx="513707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l: højre 7">
            <a:extLst>
              <a:ext uri="{FF2B5EF4-FFF2-40B4-BE49-F238E27FC236}">
                <a16:creationId xmlns:a16="http://schemas.microsoft.com/office/drawing/2014/main" id="{F014847A-6372-4D4E-8E3A-227FE7BDAB01}"/>
              </a:ext>
            </a:extLst>
          </p:cNvPr>
          <p:cNvSpPr/>
          <p:nvPr/>
        </p:nvSpPr>
        <p:spPr>
          <a:xfrm>
            <a:off x="573878" y="2449019"/>
            <a:ext cx="11344143" cy="482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Grafik 13" descr="Cirkler med pile med massiv udfyldning">
            <a:extLst>
              <a:ext uri="{FF2B5EF4-FFF2-40B4-BE49-F238E27FC236}">
                <a16:creationId xmlns:a16="http://schemas.microsoft.com/office/drawing/2014/main" id="{4A3687BD-1331-4A47-AF1D-8D87E9FB5C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110" y="1724234"/>
            <a:ext cx="914400" cy="914400"/>
          </a:xfrm>
          <a:prstGeom prst="rect">
            <a:avLst/>
          </a:prstGeom>
        </p:spPr>
      </p:pic>
      <p:pic>
        <p:nvPicPr>
          <p:cNvPr id="16" name="Grafik 15" descr="Chatboble med massiv udfyldning">
            <a:extLst>
              <a:ext uri="{FF2B5EF4-FFF2-40B4-BE49-F238E27FC236}">
                <a16:creationId xmlns:a16="http://schemas.microsoft.com/office/drawing/2014/main" id="{4C147A12-35DB-4C46-8575-DFB0B248C1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24906" y="1776060"/>
            <a:ext cx="914400" cy="914400"/>
          </a:xfrm>
          <a:prstGeom prst="rect">
            <a:avLst/>
          </a:prstGeom>
        </p:spPr>
      </p:pic>
      <p:sp>
        <p:nvSpPr>
          <p:cNvPr id="17" name="Tekstfelt 16">
            <a:extLst>
              <a:ext uri="{FF2B5EF4-FFF2-40B4-BE49-F238E27FC236}">
                <a16:creationId xmlns:a16="http://schemas.microsoft.com/office/drawing/2014/main" id="{622FFB68-7813-452B-8D99-27DE3F45970D}"/>
              </a:ext>
            </a:extLst>
          </p:cNvPr>
          <p:cNvSpPr txBox="1"/>
          <p:nvPr/>
        </p:nvSpPr>
        <p:spPr>
          <a:xfrm>
            <a:off x="573878" y="2923958"/>
            <a:ext cx="1162455" cy="1554272"/>
          </a:xfrm>
          <a:prstGeom prst="rect">
            <a:avLst/>
          </a:prstGeom>
          <a:noFill/>
          <a:ln>
            <a:solidFill>
              <a:schemeClr val="tx2">
                <a:lumMod val="60000"/>
                <a:lumOff val="40000"/>
              </a:schemeClr>
            </a:solidFill>
          </a:ln>
        </p:spPr>
        <p:txBody>
          <a:bodyPr wrap="square" rtlCol="0">
            <a:spAutoFit/>
          </a:bodyPr>
          <a:lstStyle/>
          <a:p>
            <a:r>
              <a:rPr lang="da-DK" sz="1300" b="1" dirty="0"/>
              <a:t>Ramme-sætning af møde </a:t>
            </a:r>
            <a:r>
              <a:rPr lang="da-DK" sz="1300" dirty="0"/>
              <a:t>v. pædagogisk leder </a:t>
            </a:r>
          </a:p>
          <a:p>
            <a:endParaRPr lang="da-DK" sz="1500" dirty="0"/>
          </a:p>
          <a:p>
            <a:endParaRPr lang="da-DK" sz="1500" dirty="0"/>
          </a:p>
        </p:txBody>
      </p:sp>
      <p:sp>
        <p:nvSpPr>
          <p:cNvPr id="18" name="Tekstfelt 17">
            <a:extLst>
              <a:ext uri="{FF2B5EF4-FFF2-40B4-BE49-F238E27FC236}">
                <a16:creationId xmlns:a16="http://schemas.microsoft.com/office/drawing/2014/main" id="{D36AF3DA-4A25-4649-A41B-9E48080C0BC8}"/>
              </a:ext>
            </a:extLst>
          </p:cNvPr>
          <p:cNvSpPr txBox="1"/>
          <p:nvPr/>
        </p:nvSpPr>
        <p:spPr>
          <a:xfrm>
            <a:off x="1811189" y="2933767"/>
            <a:ext cx="1319491" cy="1492716"/>
          </a:xfrm>
          <a:prstGeom prst="rect">
            <a:avLst/>
          </a:prstGeom>
          <a:noFill/>
          <a:ln>
            <a:solidFill>
              <a:schemeClr val="tx2">
                <a:lumMod val="60000"/>
                <a:lumOff val="40000"/>
              </a:schemeClr>
            </a:solidFill>
          </a:ln>
        </p:spPr>
        <p:txBody>
          <a:bodyPr wrap="square" rtlCol="0">
            <a:spAutoFit/>
          </a:bodyPr>
          <a:lstStyle/>
          <a:p>
            <a:r>
              <a:rPr lang="da-DK" sz="1300" b="1" dirty="0"/>
              <a:t>Ramme-sætning af mødeform og roller</a:t>
            </a:r>
            <a:r>
              <a:rPr lang="da-DK" sz="1300" dirty="0"/>
              <a:t> v. procesfacilitator på møde (eks. psykolog) </a:t>
            </a:r>
          </a:p>
          <a:p>
            <a:endParaRPr lang="da-DK" sz="1300" dirty="0"/>
          </a:p>
        </p:txBody>
      </p:sp>
      <p:pic>
        <p:nvPicPr>
          <p:cNvPr id="20" name="Grafik 19" descr="Chat med massiv udfyldning">
            <a:extLst>
              <a:ext uri="{FF2B5EF4-FFF2-40B4-BE49-F238E27FC236}">
                <a16:creationId xmlns:a16="http://schemas.microsoft.com/office/drawing/2014/main" id="{8E6BC7DF-5DEC-445D-B306-217E106425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0826" y="1776060"/>
            <a:ext cx="914400" cy="914400"/>
          </a:xfrm>
          <a:prstGeom prst="rect">
            <a:avLst/>
          </a:prstGeom>
        </p:spPr>
      </p:pic>
      <p:sp>
        <p:nvSpPr>
          <p:cNvPr id="21" name="Tekstfelt 20">
            <a:extLst>
              <a:ext uri="{FF2B5EF4-FFF2-40B4-BE49-F238E27FC236}">
                <a16:creationId xmlns:a16="http://schemas.microsoft.com/office/drawing/2014/main" id="{C04CD7DB-6760-4B57-BE62-35587D0745C5}"/>
              </a:ext>
            </a:extLst>
          </p:cNvPr>
          <p:cNvSpPr txBox="1"/>
          <p:nvPr/>
        </p:nvSpPr>
        <p:spPr>
          <a:xfrm>
            <a:off x="3206792" y="2947900"/>
            <a:ext cx="1495801" cy="1492716"/>
          </a:xfrm>
          <a:prstGeom prst="rect">
            <a:avLst/>
          </a:prstGeom>
          <a:noFill/>
          <a:ln>
            <a:solidFill>
              <a:schemeClr val="tx2">
                <a:lumMod val="60000"/>
                <a:lumOff val="40000"/>
              </a:schemeClr>
            </a:solidFill>
          </a:ln>
        </p:spPr>
        <p:txBody>
          <a:bodyPr wrap="square" rtlCol="0">
            <a:spAutoFit/>
          </a:bodyPr>
          <a:lstStyle/>
          <a:p>
            <a:r>
              <a:rPr lang="da-DK" sz="1300" b="1" dirty="0"/>
              <a:t>Interview 1: Forældre </a:t>
            </a:r>
            <a:r>
              <a:rPr lang="da-DK" sz="1300" dirty="0"/>
              <a:t>(evt. 1 af gangen) Resten af deltagerne </a:t>
            </a:r>
          </a:p>
          <a:p>
            <a:r>
              <a:rPr lang="da-DK" sz="1300" dirty="0"/>
              <a:t>er reflekterende teams. </a:t>
            </a:r>
          </a:p>
          <a:p>
            <a:endParaRPr lang="da-DK" sz="1300" dirty="0"/>
          </a:p>
        </p:txBody>
      </p:sp>
      <p:pic>
        <p:nvPicPr>
          <p:cNvPr id="23" name="Grafik 22" descr="Chat med massiv udfyldning">
            <a:extLst>
              <a:ext uri="{FF2B5EF4-FFF2-40B4-BE49-F238E27FC236}">
                <a16:creationId xmlns:a16="http://schemas.microsoft.com/office/drawing/2014/main" id="{7EA6AB7B-0094-4B4B-A287-FA01D7A2EA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09174" y="1809769"/>
            <a:ext cx="914400" cy="914400"/>
          </a:xfrm>
          <a:prstGeom prst="rect">
            <a:avLst/>
          </a:prstGeom>
        </p:spPr>
      </p:pic>
      <p:sp>
        <p:nvSpPr>
          <p:cNvPr id="24" name="Tekstfelt 23">
            <a:extLst>
              <a:ext uri="{FF2B5EF4-FFF2-40B4-BE49-F238E27FC236}">
                <a16:creationId xmlns:a16="http://schemas.microsoft.com/office/drawing/2014/main" id="{20344C60-0F52-48B8-BDB2-FC45F60D5297}"/>
              </a:ext>
            </a:extLst>
          </p:cNvPr>
          <p:cNvSpPr txBox="1"/>
          <p:nvPr/>
        </p:nvSpPr>
        <p:spPr>
          <a:xfrm>
            <a:off x="4768079" y="2933767"/>
            <a:ext cx="1473161" cy="1492716"/>
          </a:xfrm>
          <a:prstGeom prst="rect">
            <a:avLst/>
          </a:prstGeom>
          <a:noFill/>
          <a:ln>
            <a:solidFill>
              <a:schemeClr val="tx2">
                <a:lumMod val="60000"/>
                <a:lumOff val="40000"/>
              </a:schemeClr>
            </a:solidFill>
          </a:ln>
        </p:spPr>
        <p:txBody>
          <a:bodyPr wrap="square" rtlCol="0">
            <a:spAutoFit/>
          </a:bodyPr>
          <a:lstStyle/>
          <a:p>
            <a:r>
              <a:rPr lang="da-DK" sz="1300" b="1" dirty="0"/>
              <a:t>Interview 2: Medarbejdere </a:t>
            </a:r>
            <a:r>
              <a:rPr lang="da-DK" sz="1300" dirty="0"/>
              <a:t>(evt. 1 af gangen) Resten af deltagerne er reflekterende teams. </a:t>
            </a:r>
          </a:p>
        </p:txBody>
      </p:sp>
      <p:pic>
        <p:nvPicPr>
          <p:cNvPr id="25" name="Grafik 24" descr="Chat med massiv udfyldning">
            <a:extLst>
              <a:ext uri="{FF2B5EF4-FFF2-40B4-BE49-F238E27FC236}">
                <a16:creationId xmlns:a16="http://schemas.microsoft.com/office/drawing/2014/main" id="{B56A686B-B20A-4F12-87E9-667A77A37A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67522" y="1784932"/>
            <a:ext cx="914400" cy="914400"/>
          </a:xfrm>
          <a:prstGeom prst="rect">
            <a:avLst/>
          </a:prstGeom>
        </p:spPr>
      </p:pic>
      <p:sp>
        <p:nvSpPr>
          <p:cNvPr id="26" name="Tekstfelt 25">
            <a:extLst>
              <a:ext uri="{FF2B5EF4-FFF2-40B4-BE49-F238E27FC236}">
                <a16:creationId xmlns:a16="http://schemas.microsoft.com/office/drawing/2014/main" id="{1B4480FA-01EB-40EB-A123-27E7AA762EA9}"/>
              </a:ext>
            </a:extLst>
          </p:cNvPr>
          <p:cNvSpPr txBox="1"/>
          <p:nvPr/>
        </p:nvSpPr>
        <p:spPr>
          <a:xfrm>
            <a:off x="6339992" y="2947900"/>
            <a:ext cx="1473162" cy="1492716"/>
          </a:xfrm>
          <a:prstGeom prst="rect">
            <a:avLst/>
          </a:prstGeom>
          <a:noFill/>
          <a:ln>
            <a:solidFill>
              <a:schemeClr val="tx2">
                <a:lumMod val="60000"/>
                <a:lumOff val="40000"/>
              </a:schemeClr>
            </a:solidFill>
          </a:ln>
        </p:spPr>
        <p:txBody>
          <a:bodyPr wrap="square" rtlCol="0">
            <a:spAutoFit/>
          </a:bodyPr>
          <a:lstStyle/>
          <a:p>
            <a:r>
              <a:rPr lang="da-DK" sz="1300" b="1" dirty="0"/>
              <a:t>Interview 3: evt. andre deltagere.</a:t>
            </a:r>
            <a:endParaRPr lang="da-DK" sz="1300" dirty="0"/>
          </a:p>
          <a:p>
            <a:r>
              <a:rPr lang="da-DK" sz="1300" dirty="0"/>
              <a:t>Resten af deltagerne </a:t>
            </a:r>
          </a:p>
          <a:p>
            <a:r>
              <a:rPr lang="da-DK" sz="1300" dirty="0"/>
              <a:t>er reflekterende teams. </a:t>
            </a:r>
          </a:p>
          <a:p>
            <a:endParaRPr lang="da-DK" sz="1300" dirty="0"/>
          </a:p>
        </p:txBody>
      </p:sp>
      <p:sp>
        <p:nvSpPr>
          <p:cNvPr id="27" name="Tekstfelt 26">
            <a:extLst>
              <a:ext uri="{FF2B5EF4-FFF2-40B4-BE49-F238E27FC236}">
                <a16:creationId xmlns:a16="http://schemas.microsoft.com/office/drawing/2014/main" id="{4B792232-14F7-4D15-8C69-1B511F882080}"/>
              </a:ext>
            </a:extLst>
          </p:cNvPr>
          <p:cNvSpPr txBox="1"/>
          <p:nvPr/>
        </p:nvSpPr>
        <p:spPr>
          <a:xfrm>
            <a:off x="9147572" y="2931145"/>
            <a:ext cx="1921444" cy="1323439"/>
          </a:xfrm>
          <a:prstGeom prst="rect">
            <a:avLst/>
          </a:prstGeom>
          <a:noFill/>
          <a:ln>
            <a:solidFill>
              <a:schemeClr val="tx2">
                <a:lumMod val="60000"/>
                <a:lumOff val="40000"/>
              </a:schemeClr>
            </a:solidFill>
          </a:ln>
        </p:spPr>
        <p:txBody>
          <a:bodyPr wrap="square" rtlCol="0">
            <a:spAutoFit/>
          </a:bodyPr>
          <a:lstStyle/>
          <a:p>
            <a:r>
              <a:rPr lang="da-DK" sz="1300" b="1" dirty="0"/>
              <a:t>Aftaler om videre arbejde. </a:t>
            </a:r>
            <a:r>
              <a:rPr lang="da-DK" sz="1300" dirty="0"/>
              <a:t>Alle deltagere får konkrete opgaver med hjem de skal afprøve til næste møde. Skrives i referat og handleplan</a:t>
            </a:r>
            <a:r>
              <a:rPr lang="da-DK" sz="1500" dirty="0"/>
              <a:t>.</a:t>
            </a:r>
          </a:p>
        </p:txBody>
      </p:sp>
      <p:pic>
        <p:nvPicPr>
          <p:cNvPr id="29" name="Grafik 28" descr="Liste med massiv udfyldning">
            <a:extLst>
              <a:ext uri="{FF2B5EF4-FFF2-40B4-BE49-F238E27FC236}">
                <a16:creationId xmlns:a16="http://schemas.microsoft.com/office/drawing/2014/main" id="{FFF5B7D6-430E-4A2F-9142-264B9C9C4F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71980" y="1768122"/>
            <a:ext cx="798817" cy="798817"/>
          </a:xfrm>
          <a:prstGeom prst="rect">
            <a:avLst/>
          </a:prstGeom>
        </p:spPr>
      </p:pic>
      <p:sp>
        <p:nvSpPr>
          <p:cNvPr id="30" name="Højre klammeparentes 29">
            <a:extLst>
              <a:ext uri="{FF2B5EF4-FFF2-40B4-BE49-F238E27FC236}">
                <a16:creationId xmlns:a16="http://schemas.microsoft.com/office/drawing/2014/main" id="{94693581-25A0-43B5-A4FF-BD4208AB76BD}"/>
              </a:ext>
            </a:extLst>
          </p:cNvPr>
          <p:cNvSpPr/>
          <p:nvPr/>
        </p:nvSpPr>
        <p:spPr>
          <a:xfrm rot="5400000">
            <a:off x="5361447" y="2817399"/>
            <a:ext cx="286424" cy="40152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31" name="Tekstfelt 30">
            <a:extLst>
              <a:ext uri="{FF2B5EF4-FFF2-40B4-BE49-F238E27FC236}">
                <a16:creationId xmlns:a16="http://schemas.microsoft.com/office/drawing/2014/main" id="{E4A5BD4D-3FC6-4289-B1BF-25E1E784E2B0}"/>
              </a:ext>
            </a:extLst>
          </p:cNvPr>
          <p:cNvSpPr txBox="1"/>
          <p:nvPr/>
        </p:nvSpPr>
        <p:spPr>
          <a:xfrm>
            <a:off x="3495117" y="4938884"/>
            <a:ext cx="5880716" cy="1692771"/>
          </a:xfrm>
          <a:prstGeom prst="rect">
            <a:avLst/>
          </a:prstGeom>
          <a:noFill/>
        </p:spPr>
        <p:txBody>
          <a:bodyPr wrap="square" rtlCol="0">
            <a:spAutoFit/>
          </a:bodyPr>
          <a:lstStyle/>
          <a:p>
            <a:r>
              <a:rPr lang="da-DK" sz="1300" b="1" dirty="0">
                <a:solidFill>
                  <a:schemeClr val="tx2">
                    <a:lumMod val="75000"/>
                  </a:schemeClr>
                </a:solidFill>
              </a:rPr>
              <a:t>Interviews har fokus på; </a:t>
            </a:r>
          </a:p>
          <a:p>
            <a:pPr marL="342900" indent="-342900">
              <a:buAutoNum type="arabicParenR"/>
            </a:pPr>
            <a:r>
              <a:rPr lang="da-DK" sz="1300" dirty="0"/>
              <a:t>Hvad har I konkret prøvet af siden sidst </a:t>
            </a:r>
          </a:p>
          <a:p>
            <a:pPr marL="342900" indent="-342900">
              <a:buAutoNum type="arabicParenR"/>
            </a:pPr>
            <a:r>
              <a:rPr lang="da-DK" sz="1300" dirty="0"/>
              <a:t>Hvad lykkedes godt</a:t>
            </a:r>
          </a:p>
          <a:p>
            <a:pPr marL="342900" indent="-342900">
              <a:buAutoNum type="arabicParenR"/>
            </a:pPr>
            <a:r>
              <a:rPr lang="da-DK" sz="1300" dirty="0"/>
              <a:t>Hvad lykkedes mindre godt </a:t>
            </a:r>
          </a:p>
          <a:p>
            <a:pPr marL="342900" indent="-342900">
              <a:buAutoNum type="arabicParenR"/>
            </a:pPr>
            <a:r>
              <a:rPr lang="da-DK" sz="1300" dirty="0"/>
              <a:t>Hvad vil vi gerne prøve af til næste gang. Fortsætte, justere, noget nyt? </a:t>
            </a:r>
          </a:p>
          <a:p>
            <a:endParaRPr lang="da-DK" sz="1300" dirty="0"/>
          </a:p>
          <a:p>
            <a:r>
              <a:rPr lang="da-DK" sz="1300" dirty="0"/>
              <a:t>Pædagogisk leder er referent. Kan enten skrive på tavle eller på computer der er sat til skærm. Synligt for alle mens der skrives. </a:t>
            </a:r>
          </a:p>
        </p:txBody>
      </p:sp>
      <p:sp>
        <p:nvSpPr>
          <p:cNvPr id="32" name="Tekstfelt 31">
            <a:extLst>
              <a:ext uri="{FF2B5EF4-FFF2-40B4-BE49-F238E27FC236}">
                <a16:creationId xmlns:a16="http://schemas.microsoft.com/office/drawing/2014/main" id="{35B6BA86-50A5-482C-963D-90AFBF46DDB3}"/>
              </a:ext>
            </a:extLst>
          </p:cNvPr>
          <p:cNvSpPr txBox="1"/>
          <p:nvPr/>
        </p:nvSpPr>
        <p:spPr>
          <a:xfrm>
            <a:off x="7878639" y="2933767"/>
            <a:ext cx="1162455" cy="1354217"/>
          </a:xfrm>
          <a:prstGeom prst="rect">
            <a:avLst/>
          </a:prstGeom>
          <a:noFill/>
          <a:ln>
            <a:solidFill>
              <a:schemeClr val="tx2">
                <a:lumMod val="60000"/>
                <a:lumOff val="40000"/>
              </a:schemeClr>
            </a:solidFill>
          </a:ln>
        </p:spPr>
        <p:txBody>
          <a:bodyPr wrap="square" rtlCol="0">
            <a:spAutoFit/>
          </a:bodyPr>
          <a:lstStyle/>
          <a:p>
            <a:r>
              <a:rPr lang="da-DK" sz="1300" b="1" dirty="0"/>
              <a:t>Opsamling på interviews </a:t>
            </a:r>
            <a:r>
              <a:rPr lang="da-DK" sz="1300" dirty="0"/>
              <a:t>v. procesfacilitator. </a:t>
            </a:r>
          </a:p>
          <a:p>
            <a:endParaRPr lang="da-DK" sz="1500" dirty="0"/>
          </a:p>
          <a:p>
            <a:endParaRPr lang="da-DK" sz="1500" dirty="0"/>
          </a:p>
        </p:txBody>
      </p:sp>
      <p:pic>
        <p:nvPicPr>
          <p:cNvPr id="34" name="Grafik 33" descr="Adressekartotek med massiv udfyldning">
            <a:extLst>
              <a:ext uri="{FF2B5EF4-FFF2-40B4-BE49-F238E27FC236}">
                <a16:creationId xmlns:a16="http://schemas.microsoft.com/office/drawing/2014/main" id="{EC72AA22-F6FF-4C72-9E6B-7DE3B3491E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64899" y="1697120"/>
            <a:ext cx="914400" cy="914400"/>
          </a:xfrm>
          <a:prstGeom prst="rect">
            <a:avLst/>
          </a:prstGeom>
        </p:spPr>
      </p:pic>
      <p:sp>
        <p:nvSpPr>
          <p:cNvPr id="39" name="Rektangel 38">
            <a:extLst>
              <a:ext uri="{FF2B5EF4-FFF2-40B4-BE49-F238E27FC236}">
                <a16:creationId xmlns:a16="http://schemas.microsoft.com/office/drawing/2014/main" id="{B9ECD6F8-78F8-49CF-9F0B-21993DE8A901}"/>
              </a:ext>
            </a:extLst>
          </p:cNvPr>
          <p:cNvSpPr/>
          <p:nvPr/>
        </p:nvSpPr>
        <p:spPr>
          <a:xfrm>
            <a:off x="6575380" y="6458935"/>
            <a:ext cx="2989519" cy="31469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500" dirty="0">
                <a:solidFill>
                  <a:schemeClr val="tx2">
                    <a:lumMod val="75000"/>
                  </a:schemeClr>
                </a:solidFill>
              </a:rPr>
              <a:t>Eksempler på interviewskabeloner</a:t>
            </a:r>
          </a:p>
        </p:txBody>
      </p:sp>
      <p:sp>
        <p:nvSpPr>
          <p:cNvPr id="28" name="Tekstfelt 27">
            <a:extLst>
              <a:ext uri="{FF2B5EF4-FFF2-40B4-BE49-F238E27FC236}">
                <a16:creationId xmlns:a16="http://schemas.microsoft.com/office/drawing/2014/main" id="{6A550FF2-EE2C-4F34-B129-8C2542044DF9}"/>
              </a:ext>
            </a:extLst>
          </p:cNvPr>
          <p:cNvSpPr txBox="1"/>
          <p:nvPr/>
        </p:nvSpPr>
        <p:spPr>
          <a:xfrm>
            <a:off x="9564899" y="4950220"/>
            <a:ext cx="1814391" cy="892552"/>
          </a:xfrm>
          <a:prstGeom prst="rect">
            <a:avLst/>
          </a:prstGeom>
          <a:noFill/>
        </p:spPr>
        <p:txBody>
          <a:bodyPr wrap="square" rtlCol="0">
            <a:spAutoFit/>
          </a:bodyPr>
          <a:lstStyle/>
          <a:p>
            <a:r>
              <a:rPr lang="da-DK" sz="1300" b="1" dirty="0"/>
              <a:t>Mundtlig samtykke </a:t>
            </a:r>
            <a:r>
              <a:rPr lang="da-DK" sz="1300" dirty="0"/>
              <a:t>fra forældre i forhold til det der sættes i gang – skrives i referat</a:t>
            </a:r>
          </a:p>
        </p:txBody>
      </p:sp>
      <p:sp>
        <p:nvSpPr>
          <p:cNvPr id="3" name="Højre klammeparentes 2">
            <a:extLst>
              <a:ext uri="{FF2B5EF4-FFF2-40B4-BE49-F238E27FC236}">
                <a16:creationId xmlns:a16="http://schemas.microsoft.com/office/drawing/2014/main" id="{8F6CC133-DAFC-4308-9141-6AD57DB03059}"/>
              </a:ext>
            </a:extLst>
          </p:cNvPr>
          <p:cNvSpPr/>
          <p:nvPr/>
        </p:nvSpPr>
        <p:spPr>
          <a:xfrm rot="5400000">
            <a:off x="10129294" y="4003776"/>
            <a:ext cx="308147" cy="14264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mc:AlternateContent xmlns:mc="http://schemas.openxmlformats.org/markup-compatibility/2006" xmlns:pslz="http://schemas.microsoft.com/office/powerpoint/2016/slidezoom">
        <mc:Choice Requires="pslz">
          <p:graphicFrame>
            <p:nvGraphicFramePr>
              <p:cNvPr id="6" name="Slidezoom 5">
                <a:extLst>
                  <a:ext uri="{FF2B5EF4-FFF2-40B4-BE49-F238E27FC236}">
                    <a16:creationId xmlns:a16="http://schemas.microsoft.com/office/drawing/2014/main" id="{0713B59C-0111-4E9D-A412-D3612BDBE9DA}"/>
                  </a:ext>
                </a:extLst>
              </p:cNvPr>
              <p:cNvGraphicFramePr>
                <a:graphicFrameLocks noChangeAspect="1"/>
              </p:cNvGraphicFramePr>
              <p:nvPr>
                <p:extLst>
                  <p:ext uri="{D42A27DB-BD31-4B8C-83A1-F6EECF244321}">
                    <p14:modId xmlns:p14="http://schemas.microsoft.com/office/powerpoint/2010/main" val="619660009"/>
                  </p:ext>
                </p:extLst>
              </p:nvPr>
            </p:nvGraphicFramePr>
            <p:xfrm>
              <a:off x="176270" y="4871055"/>
              <a:ext cx="1548709" cy="1109593"/>
            </p:xfrm>
            <a:graphic>
              <a:graphicData uri="http://schemas.microsoft.com/office/powerpoint/2016/slidezoom">
                <pslz:sldZm>
                  <pslz:sldZmObj sldId="258" cId="824938246">
                    <pslz:zmPr id="{76E2DF04-A245-4068-9A45-80391C1C9717}" imageType="cover" transitionDur="1000">
                      <p166:blipFill xmlns:p166="http://schemas.microsoft.com/office/powerpoint/2016/6/main">
                        <a:blip r:embed="rId15">
                          <a:extLst>
                            <a:ext uri="{28A0092B-C50C-407E-A947-70E740481C1C}">
                              <a14:useLocalDpi xmlns:a14="http://schemas.microsoft.com/office/drawing/2010/main" val="0"/>
                            </a:ext>
                          </a:extLst>
                        </a:blip>
                        <a:stretch>
                          <a:fillRect/>
                        </a:stretch>
                      </p166:blipFill>
                      <p166:spPr xmlns:p166="http://schemas.microsoft.com/office/powerpoint/2016/6/main">
                        <a:xfrm>
                          <a:off x="0" y="0"/>
                          <a:ext cx="1548709" cy="1109593"/>
                        </a:xfrm>
                        <a:prstGeom prst="rect">
                          <a:avLst/>
                        </a:prstGeom>
                        <a:ln w="3175">
                          <a:noFill/>
                        </a:ln>
                      </p166:spPr>
                    </pslz:zmPr>
                  </pslz:sldZmObj>
                </pslz:sldZm>
              </a:graphicData>
            </a:graphic>
          </p:graphicFrame>
        </mc:Choice>
        <mc:Fallback xmlns="">
          <p:pic>
            <p:nvPicPr>
              <p:cNvPr id="6" name="Slidezoom 5">
                <a:extLst>
                  <a:ext uri="{FF2B5EF4-FFF2-40B4-BE49-F238E27FC236}">
                    <a16:creationId xmlns:a16="http://schemas.microsoft.com/office/drawing/2014/main" id="{0713B59C-0111-4E9D-A412-D3612BDBE9DA}"/>
                  </a:ext>
                </a:extLst>
              </p:cNvPr>
              <p:cNvPicPr>
                <a:picLocks noGrp="1" noRot="1" noChangeAspect="1" noMove="1" noResize="1" noEditPoints="1" noAdjustHandles="1" noChangeArrowheads="1" noChangeShapeType="1"/>
              </p:cNvPicPr>
              <p:nvPr/>
            </p:nvPicPr>
            <p:blipFill>
              <a:blip r:embed="rId16">
                <a:extLst>
                  <a:ext uri="{28A0092B-C50C-407E-A947-70E740481C1C}">
                    <a14:useLocalDpi xmlns:a14="http://schemas.microsoft.com/office/drawing/2010/main" val="0"/>
                  </a:ext>
                </a:extLst>
              </a:blip>
              <a:stretch>
                <a:fillRect/>
              </a:stretch>
            </p:blipFill>
            <p:spPr>
              <a:xfrm>
                <a:off x="176270" y="4871055"/>
                <a:ext cx="1548709" cy="1109593"/>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10" name="Slidezoom 9">
                <a:extLst>
                  <a:ext uri="{FF2B5EF4-FFF2-40B4-BE49-F238E27FC236}">
                    <a16:creationId xmlns:a16="http://schemas.microsoft.com/office/drawing/2014/main" id="{22D7520F-B9FD-4C18-A9C4-933BAAACE9F0}"/>
                  </a:ext>
                </a:extLst>
              </p:cNvPr>
              <p:cNvGraphicFramePr>
                <a:graphicFrameLocks noChangeAspect="1"/>
              </p:cNvGraphicFramePr>
              <p:nvPr>
                <p:extLst>
                  <p:ext uri="{D42A27DB-BD31-4B8C-83A1-F6EECF244321}">
                    <p14:modId xmlns:p14="http://schemas.microsoft.com/office/powerpoint/2010/main" val="341765034"/>
                  </p:ext>
                </p:extLst>
              </p:nvPr>
            </p:nvGraphicFramePr>
            <p:xfrm>
              <a:off x="1718284" y="4811547"/>
              <a:ext cx="1495800" cy="1228608"/>
            </p:xfrm>
            <a:graphic>
              <a:graphicData uri="http://schemas.microsoft.com/office/powerpoint/2016/slidezoom">
                <pslz:sldZm>
                  <pslz:sldZmObj sldId="299" cId="1680106551">
                    <pslz:zmPr id="{CFDB3C33-BBC3-4C64-8CF4-03B187BFC512}" imageType="cover" transitionDur="1000">
                      <p166:blipFill xmlns:p166="http://schemas.microsoft.com/office/powerpoint/2016/6/main">
                        <a:blip r:embed="rId17">
                          <a:extLst>
                            <a:ext uri="{28A0092B-C50C-407E-A947-70E740481C1C}">
                              <a14:useLocalDpi xmlns:a14="http://schemas.microsoft.com/office/drawing/2010/main" val="0"/>
                            </a:ext>
                          </a:extLst>
                        </a:blip>
                        <a:stretch>
                          <a:fillRect/>
                        </a:stretch>
                      </p166:blipFill>
                      <p166:spPr xmlns:p166="http://schemas.microsoft.com/office/powerpoint/2016/6/main">
                        <a:xfrm>
                          <a:off x="0" y="0"/>
                          <a:ext cx="1495800" cy="1228608"/>
                        </a:xfrm>
                        <a:prstGeom prst="rect">
                          <a:avLst/>
                        </a:prstGeom>
                        <a:ln w="3175">
                          <a:noFill/>
                        </a:ln>
                      </p166:spPr>
                    </pslz:zmPr>
                  </pslz:sldZmObj>
                </pslz:sldZm>
              </a:graphicData>
            </a:graphic>
          </p:graphicFrame>
        </mc:Choice>
        <mc:Fallback xmlns="">
          <p:pic>
            <p:nvPicPr>
              <p:cNvPr id="10" name="Slidezoom 9">
                <a:extLst>
                  <a:ext uri="{FF2B5EF4-FFF2-40B4-BE49-F238E27FC236}">
                    <a16:creationId xmlns:a16="http://schemas.microsoft.com/office/drawing/2014/main" id="{22D7520F-B9FD-4C18-A9C4-933BAAACE9F0}"/>
                  </a:ext>
                </a:extLst>
              </p:cNvPr>
              <p:cNvPicPr>
                <a:picLocks noGrp="1" noRot="1" noChangeAspect="1" noMove="1" noResize="1" noEditPoints="1" noAdjustHandles="1" noChangeArrowheads="1" noChangeShapeType="1"/>
              </p:cNvPicPr>
              <p:nvPr/>
            </p:nvPicPr>
            <p:blipFill>
              <a:blip r:embed="rId18">
                <a:extLst>
                  <a:ext uri="{28A0092B-C50C-407E-A947-70E740481C1C}">
                    <a14:useLocalDpi xmlns:a14="http://schemas.microsoft.com/office/drawing/2010/main" val="0"/>
                  </a:ext>
                </a:extLst>
              </a:blip>
              <a:stretch>
                <a:fillRect/>
              </a:stretch>
            </p:blipFill>
            <p:spPr>
              <a:xfrm>
                <a:off x="1718284" y="4811547"/>
                <a:ext cx="1495800" cy="122860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9" name="Slidezoom 8">
                <a:extLst>
                  <a:ext uri="{FF2B5EF4-FFF2-40B4-BE49-F238E27FC236}">
                    <a16:creationId xmlns:a16="http://schemas.microsoft.com/office/drawing/2014/main" id="{DDA50403-5C66-4DA8-A809-F034DFCCE165}"/>
                  </a:ext>
                </a:extLst>
              </p:cNvPr>
              <p:cNvGraphicFramePr>
                <a:graphicFrameLocks noChangeAspect="1"/>
              </p:cNvGraphicFramePr>
              <p:nvPr>
                <p:extLst>
                  <p:ext uri="{D42A27DB-BD31-4B8C-83A1-F6EECF244321}">
                    <p14:modId xmlns:p14="http://schemas.microsoft.com/office/powerpoint/2010/main" val="2206374722"/>
                  </p:ext>
                </p:extLst>
              </p:nvPr>
            </p:nvGraphicFramePr>
            <p:xfrm>
              <a:off x="10723012" y="6227847"/>
              <a:ext cx="1195009" cy="482881"/>
            </p:xfrm>
            <a:graphic>
              <a:graphicData uri="http://schemas.microsoft.com/office/powerpoint/2016/slidezoom">
                <pslz:sldZm>
                  <pslz:sldZmObj sldId="286" cId="535360519">
                    <pslz:zmPr id="{B79D7A8C-B71B-4616-BCC1-31DDA8072B46}" imageType="cover" transitionDur="1000">
                      <p166:blipFill xmlns:p166="http://schemas.microsoft.com/office/powerpoint/2016/6/main">
                        <a:blip r:embed="rId19">
                          <a:extLst>
                            <a:ext uri="{28A0092B-C50C-407E-A947-70E740481C1C}">
                              <a14:useLocalDpi xmlns:a14="http://schemas.microsoft.com/office/drawing/2010/main" val="0"/>
                            </a:ext>
                          </a:extLst>
                        </a:blip>
                        <a:stretch>
                          <a:fillRect/>
                        </a:stretch>
                      </p166:blipFill>
                      <p166:spPr xmlns:p166="http://schemas.microsoft.com/office/powerpoint/2016/6/main">
                        <a:xfrm>
                          <a:off x="0" y="0"/>
                          <a:ext cx="1195009" cy="482881"/>
                        </a:xfrm>
                        <a:prstGeom prst="rect">
                          <a:avLst/>
                        </a:prstGeom>
                        <a:ln w="3175">
                          <a:noFill/>
                        </a:ln>
                      </p166:spPr>
                    </pslz:zmPr>
                  </pslz:sldZmObj>
                </pslz:sldZm>
              </a:graphicData>
            </a:graphic>
          </p:graphicFrame>
        </mc:Choice>
        <mc:Fallback xmlns="">
          <p:pic>
            <p:nvPicPr>
              <p:cNvPr id="9" name="Slidezoom 8">
                <a:extLst>
                  <a:ext uri="{FF2B5EF4-FFF2-40B4-BE49-F238E27FC236}">
                    <a16:creationId xmlns:a16="http://schemas.microsoft.com/office/drawing/2014/main" id="{DDA50403-5C66-4DA8-A809-F034DFCCE165}"/>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10723012" y="6227847"/>
                <a:ext cx="1195009" cy="482881"/>
              </a:xfrm>
              <a:prstGeom prst="rect">
                <a:avLst/>
              </a:prstGeom>
              <a:ln w="3175">
                <a:noFill/>
              </a:ln>
            </p:spPr>
          </p:pic>
        </mc:Fallback>
      </mc:AlternateContent>
      <p:pic>
        <p:nvPicPr>
          <p:cNvPr id="12" name="Lyd 11">
            <a:hlinkClick r:id="" action="ppaction://media"/>
            <a:extLst>
              <a:ext uri="{FF2B5EF4-FFF2-40B4-BE49-F238E27FC236}">
                <a16:creationId xmlns:a16="http://schemas.microsoft.com/office/drawing/2014/main" id="{E933B251-C0E4-F78A-7E0B-7C6C98074224}"/>
              </a:ext>
            </a:extLst>
          </p:cNvPr>
          <p:cNvPicPr>
            <a:picLocks noChangeAspect="1"/>
          </p:cNvPicPr>
          <p:nvPr>
            <a:audioFile r:link="rId2"/>
            <p:extLst>
              <p:ext uri="{DAA4B4D4-6D71-4841-9C94-3DE7FCFB9230}">
                <p14:media xmlns:p14="http://schemas.microsoft.com/office/powerpoint/2010/main" r:embed="rId1"/>
              </p:ext>
            </p:extLst>
          </p:nvPr>
        </p:nvPicPr>
        <p:blipFill>
          <a:blip r:embed="rId2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5404095"/>
      </p:ext>
    </p:extLst>
  </p:cSld>
  <p:clrMapOvr>
    <a:masterClrMapping/>
  </p:clrMapOvr>
  <mc:AlternateContent xmlns:mc="http://schemas.openxmlformats.org/markup-compatibility/2006" xmlns:p14="http://schemas.microsoft.com/office/powerpoint/2010/main">
    <mc:Choice Requires="p14">
      <p:transition spd="slow" p14:dur="2000" advTm="47819"/>
    </mc:Choice>
    <mc:Fallback xmlns="">
      <p:transition spd="slow" advTm="4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28347-E499-4A0C-BD76-CDD2B44BE091}"/>
              </a:ext>
            </a:extLst>
          </p:cNvPr>
          <p:cNvSpPr>
            <a:spLocks noGrp="1"/>
          </p:cNvSpPr>
          <p:nvPr>
            <p:ph type="title"/>
          </p:nvPr>
        </p:nvSpPr>
        <p:spPr>
          <a:xfrm>
            <a:off x="838200" y="-11668"/>
            <a:ext cx="10515600" cy="1325563"/>
          </a:xfrm>
        </p:spPr>
        <p:txBody>
          <a:bodyPr>
            <a:normAutofit/>
          </a:bodyPr>
          <a:lstStyle/>
          <a:p>
            <a:pPr algn="ctr"/>
            <a:r>
              <a:rPr lang="da-DK" sz="3500" b="1" dirty="0"/>
              <a:t>Hvordan kommer man godt i gang? </a:t>
            </a:r>
            <a:endParaRPr lang="da-DK" sz="3500" dirty="0"/>
          </a:p>
        </p:txBody>
      </p:sp>
      <p:sp>
        <p:nvSpPr>
          <p:cNvPr id="4" name="Rektangel 3">
            <a:extLst>
              <a:ext uri="{FF2B5EF4-FFF2-40B4-BE49-F238E27FC236}">
                <a16:creationId xmlns:a16="http://schemas.microsoft.com/office/drawing/2014/main" id="{EB4F9E94-95C7-4EE6-BC08-88D35E4CFE24}"/>
              </a:ext>
            </a:extLst>
          </p:cNvPr>
          <p:cNvSpPr/>
          <p:nvPr/>
        </p:nvSpPr>
        <p:spPr>
          <a:xfrm>
            <a:off x="31072" y="972016"/>
            <a:ext cx="12129856" cy="16867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ktangel 4">
            <a:extLst>
              <a:ext uri="{FF2B5EF4-FFF2-40B4-BE49-F238E27FC236}">
                <a16:creationId xmlns:a16="http://schemas.microsoft.com/office/drawing/2014/main" id="{2B5D1020-79AA-4013-914E-AC14BC76D8AC}"/>
              </a:ext>
            </a:extLst>
          </p:cNvPr>
          <p:cNvSpPr/>
          <p:nvPr/>
        </p:nvSpPr>
        <p:spPr>
          <a:xfrm>
            <a:off x="1401618" y="1373946"/>
            <a:ext cx="10282482" cy="20063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da-DK" sz="1300"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Bare i gang med at prøve af!!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Udvalgt en case i fællesskab og forberedt, hvem der gør hvad – og så bare prøvet af.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Allerede efter første møde – kunne se, hvor meget denne form kunne. </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Kaste sig ud i det – bygge mens man flyver. Ved at komme i gang kan man hurtigt se berettigelsen.</a:t>
            </a:r>
          </a:p>
          <a:p>
            <a:pPr marL="171450" marR="0" lvl="0" indent="-17145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Blot ved en gang lært mange ting både i forhold til forventningsafstemning og form (så bare prøve). Så derfor handler det om at komme i gang med at prøve det af.  </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6" name="Rektangel 5">
            <a:extLst>
              <a:ext uri="{FF2B5EF4-FFF2-40B4-BE49-F238E27FC236}">
                <a16:creationId xmlns:a16="http://schemas.microsoft.com/office/drawing/2014/main" id="{85001F54-A9C4-4924-91D7-4B2CDF77A82E}"/>
              </a:ext>
            </a:extLst>
          </p:cNvPr>
          <p:cNvSpPr/>
          <p:nvPr/>
        </p:nvSpPr>
        <p:spPr>
          <a:xfrm>
            <a:off x="1401618" y="3605667"/>
            <a:ext cx="10282482" cy="8127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da-DK" sz="1300"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Væk med gamle </a:t>
            </a:r>
            <a:r>
              <a:rPr kumimoji="0" lang="da-DK" sz="1300" b="1" i="0" u="none" strike="noStrike" kern="1200" cap="none" spc="0" normalizeH="0" baseline="0" noProof="0" dirty="0" err="1">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PPV’er</a:t>
            </a:r>
            <a:r>
              <a:rPr kumimoji="0" lang="da-DK" sz="1300"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 – og så tid til processer</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Truffet beslutning om at </a:t>
            </a:r>
            <a:r>
              <a:rPr kumimoji="0" lang="da-DK" sz="1200" b="0" i="0" u="none" strike="noStrike" kern="1200" cap="none" spc="0" normalizeH="0" baseline="0" noProof="0" dirty="0" err="1">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værfe</a:t>
            </a: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 nogle </a:t>
            </a:r>
            <a:r>
              <a:rPr kumimoji="0" lang="da-DK" sz="1200" b="0" i="0" u="none" strike="noStrike" kern="1200" cap="none" spc="0" normalizeH="0" baseline="0" noProof="0" dirty="0" err="1">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PPVer</a:t>
            </a: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 af- Bund i venteliste og så komme i gang med relevante børn </a:t>
            </a:r>
            <a:r>
              <a:rPr kumimoji="0" lang="da-DK" sz="1200" b="0" i="0" u="none" strike="noStrike" kern="1200" cap="none" spc="0" normalizeH="0" baseline="0" noProof="0" dirty="0" err="1">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ifht</a:t>
            </a: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 processer. Men er en udfordring mange steder. </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7" name="Rektangel 6">
            <a:extLst>
              <a:ext uri="{FF2B5EF4-FFF2-40B4-BE49-F238E27FC236}">
                <a16:creationId xmlns:a16="http://schemas.microsoft.com/office/drawing/2014/main" id="{5426F3FF-E009-46D7-9FD9-F681D50908FA}"/>
              </a:ext>
            </a:extLst>
          </p:cNvPr>
          <p:cNvSpPr/>
          <p:nvPr/>
        </p:nvSpPr>
        <p:spPr>
          <a:xfrm>
            <a:off x="1401618" y="4560651"/>
            <a:ext cx="10282482" cy="12146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da-DK" sz="1300" b="1" i="0" u="none" strike="noStrike" kern="1200" cap="none" spc="0" normalizeH="0" baseline="0" noProof="0" dirty="0">
                <a:ln>
                  <a:noFill/>
                </a:ln>
                <a:solidFill>
                  <a:srgbClr val="E7E6E6">
                    <a:lumMod val="25000"/>
                  </a:srgbClr>
                </a:solidFill>
                <a:effectLst/>
                <a:uLnTx/>
                <a:uFillTx/>
                <a:latin typeface="Verdana" panose="020B0604030504040204" pitchFamily="34" charset="0"/>
                <a:ea typeface="Verdana" panose="020B0604030504040204" pitchFamily="34" charset="0"/>
                <a:cs typeface="Times New Roman" panose="02020603050405020304" pitchFamily="18" charset="0"/>
              </a:rPr>
              <a:t>Komplekse sager – er der hvor det måske er godt at begynde og se berettigelsen</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da-DK" sz="1200" b="0"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Times New Roman" panose="02020603050405020304" pitchFamily="18" charset="0"/>
              </a:rPr>
              <a:t>Nogle komplekse sager en rigtig god måde at komme i gang og virkelig gøre det tværfagligt. Denne måde styrker skole/hjem samarbejdet, hvor det virkelig giver rigtig god mening at arbejde sammen på denne måde. </a:t>
            </a:r>
            <a:endParaRPr kumimoji="0" lang="da-DK"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pic>
        <p:nvPicPr>
          <p:cNvPr id="10" name="Grafik 9" descr="Ambition med massiv udfyldning">
            <a:extLst>
              <a:ext uri="{FF2B5EF4-FFF2-40B4-BE49-F238E27FC236}">
                <a16:creationId xmlns:a16="http://schemas.microsoft.com/office/drawing/2014/main" id="{C1E65B6B-DD8C-4CE7-B02E-A420888FF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7818" y="1840379"/>
            <a:ext cx="914400" cy="914400"/>
          </a:xfrm>
          <a:prstGeom prst="rect">
            <a:avLst/>
          </a:prstGeom>
        </p:spPr>
      </p:pic>
      <p:pic>
        <p:nvPicPr>
          <p:cNvPr id="12" name="Grafik 11" descr="Hjerne i hoved med massiv udfyldning">
            <a:extLst>
              <a:ext uri="{FF2B5EF4-FFF2-40B4-BE49-F238E27FC236}">
                <a16:creationId xmlns:a16="http://schemas.microsoft.com/office/drawing/2014/main" id="{4FAE490D-0AF0-40EF-BC54-7767D2D07E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800" y="4729246"/>
            <a:ext cx="812799" cy="812799"/>
          </a:xfrm>
          <a:prstGeom prst="rect">
            <a:avLst/>
          </a:prstGeom>
        </p:spPr>
      </p:pic>
      <p:pic>
        <p:nvPicPr>
          <p:cNvPr id="14" name="Grafik 13" descr="Clipboard med massiv udfyldning">
            <a:extLst>
              <a:ext uri="{FF2B5EF4-FFF2-40B4-BE49-F238E27FC236}">
                <a16:creationId xmlns:a16="http://schemas.microsoft.com/office/drawing/2014/main" id="{870A555C-2814-4483-A76F-12BB0FCE3B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419" y="3429000"/>
            <a:ext cx="812799" cy="812799"/>
          </a:xfrm>
          <a:prstGeom prst="rect">
            <a:avLst/>
          </a:prstGeom>
        </p:spPr>
      </p:pic>
      <p:pic>
        <p:nvPicPr>
          <p:cNvPr id="9" name="Lyd 8">
            <a:hlinkClick r:id="" action="ppaction://media"/>
            <a:extLst>
              <a:ext uri="{FF2B5EF4-FFF2-40B4-BE49-F238E27FC236}">
                <a16:creationId xmlns:a16="http://schemas.microsoft.com/office/drawing/2014/main" id="{14D4C9F7-B057-E7EA-7894-C02FF4EF91D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3874148"/>
      </p:ext>
    </p:extLst>
  </p:cSld>
  <p:clrMapOvr>
    <a:masterClrMapping/>
  </p:clrMapOvr>
  <mc:AlternateContent xmlns:mc="http://schemas.openxmlformats.org/markup-compatibility/2006" xmlns:p14="http://schemas.microsoft.com/office/powerpoint/2010/main">
    <mc:Choice Requires="p14">
      <p:transition spd="slow" p14:dur="2000" advTm="103132"/>
    </mc:Choice>
    <mc:Fallback xmlns="">
      <p:transition spd="slow" advTm="10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indent="0" algn="l" defTabSz="914400" rtl="0" eaLnBrk="1" latinLnBrk="0" hangingPunct="1">
          <a:lnSpc>
            <a:spcPct val="100000"/>
          </a:lnSpc>
          <a:spcBef>
            <a:spcPts val="600"/>
          </a:spcBef>
          <a:buFont typeface="VIA Type Office" panose="02000503000000020004" pitchFamily="2" charset="0"/>
          <a:buNone/>
          <a:defRPr sz="1600" kern="1200" spc="-100" baseline="0" noProof="0" dirty="0" err="1" smtClean="0">
            <a:solidFill>
              <a:schemeClr val="tx1"/>
            </a:solidFill>
            <a:latin typeface="+mn-lt"/>
            <a:ea typeface="+mn-ea"/>
            <a:cs typeface="+mn-cs"/>
          </a:defRPr>
        </a:defPPr>
      </a:lstStyle>
    </a:txDef>
  </a:objectDefaults>
  <a:extraClrSchemeLst/>
  <a:extLst>
    <a:ext uri="{05A4C25C-085E-4340-85A3-A5531E510DB2}">
      <thm15:themeFamily xmlns:thm15="http://schemas.microsoft.com/office/thememl/2012/main" name="Blank 16-9.potx" id="{FF864459-C871-4F95-AFB8-67CC6042C4EA}" vid="{02D8C0C6-93AE-4582-A4A4-616094C19EE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AECD337EBBF0AC4AA9DC444FEAC442EC" ma:contentTypeVersion="1" ma:contentTypeDescription="GetOrganized dokument" ma:contentTypeScope="" ma:versionID="1ceb9119a437a89c241aca063eb9ba4b">
  <xsd:schema xmlns:xsd="http://www.w3.org/2001/XMLSchema" xmlns:xs="http://www.w3.org/2001/XMLSchema" xmlns:p="http://schemas.microsoft.com/office/2006/metadata/properties" xmlns:ns1="http://schemas.microsoft.com/sharepoint/v3" xmlns:ns2="8B986E8F-1A2A-4860-975D-25006DD14032" xmlns:ns3="32c19a38-3ed9-4034-9372-21432845e39c" xmlns:ns4="8b986e8f-1a2a-4860-975d-25006dd14032" targetNamespace="http://schemas.microsoft.com/office/2006/metadata/properties" ma:root="true" ma:fieldsID="ea826a72e0d3a5e391b05d4951a3f403" ns1:_="" ns2:_="" ns3:_="" ns4:_="">
    <xsd:import namespace="http://schemas.microsoft.com/sharepoint/v3"/>
    <xsd:import namespace="8B986E8F-1A2A-4860-975D-25006DD14032"/>
    <xsd:import namespace="32c19a38-3ed9-4034-9372-21432845e39c"/>
    <xsd:import namespace="8b986e8f-1a2a-4860-975d-25006dd14032"/>
    <xsd:element name="properties">
      <xsd:complexType>
        <xsd:sequence>
          <xsd:element name="documentManagement">
            <xsd:complexType>
              <xsd:all>
                <xsd:element ref="ns2:Beskrivelse" minOccurs="0"/>
                <xsd:element ref="ns2:Dato" minOccurs="0"/>
                <xsd:element ref="ns2:Modtager" minOccurs="0"/>
                <xsd:element ref="ns2:Korrespondance" minOccurs="0"/>
                <xsd:element ref="ns2:CCMAgendaDocumentStatus" minOccurs="0"/>
                <xsd:element ref="ns2:Postliste" minOccurs="0"/>
                <xsd:element ref="ns1:CaseOwner" minOccurs="0"/>
                <xsd:element ref="ns2:SkannetAf" minOccurs="0"/>
                <xsd:element ref="ns2:Preview" minOccurs="0"/>
                <xsd:element ref="ns2:CCMAgendaStatus" minOccurs="0"/>
                <xsd:element ref="ns2:CCMMeetingCaseLink"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3:TaxCatchAll" minOccurs="0"/>
                <xsd:element ref="ns2:g837c6e80f5d4d9e81d1984e871682fc" minOccurs="0"/>
                <xsd:element ref="ns1:CCMSubID" minOccurs="0"/>
                <xsd:element ref="ns2:CCMMeetingCaseId" minOccurs="0"/>
                <xsd:element ref="ns2:CCMMeetingCaseInstanceId" minOccurs="0"/>
                <xsd:element ref="ns2:CCMAgendaItemId" minOccurs="0"/>
                <xsd:element ref="ns2:AgendaStatusIcon" minOccurs="0"/>
                <xsd:element ref="ns2:IsEDeliveryNote" minOccurs="0"/>
                <xsd:element ref="ns2:Afsender_x003a_Id" minOccurs="0"/>
                <xsd:element ref="ns2:Afsender" minOccurs="0"/>
                <xsd:element ref="ns2:ScannetAf" minOccurs="0"/>
                <xsd:element ref="ns2:Classification" minOccurs="0"/>
                <xsd:element ref="ns1:CCMVisualId" minOccurs="0"/>
                <xsd:element ref="ns1:CCMOriginalDocID" minOccurs="0"/>
                <xsd:element ref="ns2:Registreringsdato" minOccurs="0"/>
                <xsd:element ref="ns1:CCMCognitiveType" minOccurs="0"/>
                <xsd:element ref="ns4:CCMMultipleTransferTransaction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8" nillable="true" ma:displayName="Dokumentansvarlig"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ID" ma:index="16" nillable="true" ma:displayName="Sags ID" ma:default="Tildeler" ma:description="" ma:internalName="CaseID" ma:readOnly="true">
      <xsd:simpleType>
        <xsd:restriction base="dms:Text"/>
      </xsd:simpleType>
    </xsd:element>
    <xsd:element name="DocID" ma:index="17" nillable="true" ma:displayName="Dok ID" ma:default="Tildeler" ma:description="" ma:internalName="DocID" ma:readOnly="true">
      <xsd:simpleType>
        <xsd:restriction base="dms:Text"/>
      </xsd:simpleType>
    </xsd:element>
    <xsd:element name="Finalized" ma:index="18" nillable="true" ma:displayName="Endeligt" ma:default="False" ma:description="" ma:internalName="Finalized" ma:readOnly="true">
      <xsd:simpleType>
        <xsd:restriction base="dms:Boolean"/>
      </xsd:simpleType>
    </xsd:element>
    <xsd:element name="Related" ma:index="19" nillable="true" ma:displayName="Vedhæftet dokument" ma:default="False" ma:description="" ma:internalName="Related" ma:readOnly="true">
      <xsd:simpleType>
        <xsd:restriction base="dms:Boolean"/>
      </xsd:simpleType>
    </xsd:element>
    <xsd:element name="RegistrationDate" ma:index="20" nillable="true" ma:displayName="Registrerings dato" ma:description="" ma:format="DateTime" ma:internalName="RegistrationDate" ma:readOnly="true">
      <xsd:simpleType>
        <xsd:restriction base="dms:DateTime"/>
      </xsd:simpleType>
    </xsd:element>
    <xsd:element name="CaseRecordNumber" ma:index="21" nillable="true" ma:displayName="Akt ID" ma:decimals="0" ma:default="0" ma:description="" ma:internalName="CaseRecordNumber" ma:readOnly="true">
      <xsd:simpleType>
        <xsd:restriction base="dms:Number"/>
      </xsd:simpleType>
    </xsd:element>
    <xsd:element name="LocalAttachment" ma:index="22" nillable="true" ma:displayName="Lokalt bilag" ma:default="False" ma:description="" ma:internalName="LocalAttachment" ma:readOnly="true">
      <xsd:simpleType>
        <xsd:restriction base="dms:Boolean"/>
      </xsd:simpleType>
    </xsd:element>
    <xsd:element name="CCMTemplateName" ma:index="23" nillable="true" ma:displayName="Skabelon navn" ma:description="" ma:internalName="CCMTemplateName" ma:readOnly="true">
      <xsd:simpleType>
        <xsd:restriction base="dms:Text"/>
      </xsd:simpleType>
    </xsd:element>
    <xsd:element name="CCMTemplateVersion" ma:index="24" nillable="true" ma:displayName="Skabelon version" ma:description="" ma:internalName="CCMTemplateVersion" ma:readOnly="true">
      <xsd:simpleType>
        <xsd:restriction base="dms:Text"/>
      </xsd:simpleType>
    </xsd:element>
    <xsd:element name="CCMTemplateID" ma:index="25" nillable="true" ma:displayName="CCMTemplateID" ma:decimals="0" ma:default="0" ma:description="" ma:hidden="true" ma:internalName="CCMTemplateID" ma:readOnly="true">
      <xsd:simpleType>
        <xsd:restriction base="dms:Number"/>
      </xsd:simpleType>
    </xsd:element>
    <xsd:element name="CCMSystemID" ma:index="26" nillable="true" ma:displayName="CCMSystemID" ma:description="" ma:hidden="true" ma:internalName="CCMSystemID" ma:readOnly="true">
      <xsd:simpleType>
        <xsd:restriction base="dms:Text"/>
      </xsd:simpleType>
    </xsd:element>
    <xsd:element name="WasEncrypted" ma:index="27" nillable="true" ma:displayName="Krypteret" ma:default="False" ma:description="" ma:internalName="WasEncrypted" ma:readOnly="true">
      <xsd:simpleType>
        <xsd:restriction base="dms:Boolean"/>
      </xsd:simpleType>
    </xsd:element>
    <xsd:element name="WasSigned" ma:index="28" nillable="true" ma:displayName="Signeret" ma:default="False" ma:description="" ma:internalName="WasSigned" ma:readOnly="true">
      <xsd:simpleType>
        <xsd:restriction base="dms:Boolean"/>
      </xsd:simpleType>
    </xsd:element>
    <xsd:element name="MailHasAttachments" ma:index="29" nillable="true" ma:displayName="E-mail har vedhæftede filer" ma:default="False" ma:description="" ma:internalName="MailHasAttachments" ma:readOnly="true">
      <xsd:simpleType>
        <xsd:restriction base="dms:Boolean"/>
      </xsd:simpleType>
    </xsd:element>
    <xsd:element name="CCMConversation" ma:index="30" nillable="true" ma:displayName="Samtale" ma:description="" ma:internalName="CCMConversation" ma:readOnly="true">
      <xsd:simpleType>
        <xsd:restriction base="dms:Text"/>
      </xsd:simpleType>
    </xsd:element>
    <xsd:element name="CCMSubID" ma:index="33" nillable="true" ma:displayName="CCMSubID" ma:description="" ma:internalName="CCMSubID" ma:readOnly="true">
      <xsd:simpleType>
        <xsd:restriction base="dms:Text">
          <xsd:maxLength value="255"/>
        </xsd:restriction>
      </xsd:simpleType>
    </xsd:element>
    <xsd:element name="CCMVisualId" ma:index="48" nillable="true" ma:displayName="Sags ID" ma:default="Tildeler" ma:description="" ma:internalName="CCMVisualId" ma:readOnly="true">
      <xsd:simpleType>
        <xsd:restriction base="dms:Text"/>
      </xsd:simpleType>
    </xsd:element>
    <xsd:element name="CCMOriginalDocID" ma:index="49" nillable="true" ma:displayName="Originalt Dok ID" ma:description="" ma:internalName="CCMOriginalDocID" ma:readOnly="true">
      <xsd:simpleType>
        <xsd:restriction base="dms:Text"/>
      </xsd:simpleType>
    </xsd:element>
    <xsd:element name="CCMCognitiveType" ma:index="52" nillable="true" ma:displayName="CognitiveType" ma:decimals="0"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B986E8F-1A2A-4860-975D-25006DD14032" elementFormDefault="qualified">
    <xsd:import namespace="http://schemas.microsoft.com/office/2006/documentManagement/types"/>
    <xsd:import namespace="http://schemas.microsoft.com/office/infopath/2007/PartnerControls"/>
    <xsd:element name="Beskrivelse" ma:index="2" nillable="true" ma:displayName="Beskrivelse" ma:internalName="Beskrivelse">
      <xsd:simpleType>
        <xsd:restriction base="dms:Note">
          <xsd:maxLength value="255"/>
        </xsd:restriction>
      </xsd:simpleType>
    </xsd:element>
    <xsd:element name="Dato" ma:index="3" nillable="true" ma:displayName="Dokumentdato" ma:default="[today]" ma:format="DateOnly" ma:internalName="Dato">
      <xsd:simpleType>
        <xsd:restriction base="dms:DateTime"/>
      </xsd:simpleType>
    </xsd:element>
    <xsd:element name="Modtager" ma:index="4" nillable="true" ma:displayName="Modtager" ma:list="{B10BDA61-5FED-4B9E-963F-33B0CDE4DAEA}" ma:internalName="Modtager" ma:showField="FullName">
      <xsd:complexType>
        <xsd:complexContent>
          <xsd:extension base="dms:MultiChoiceLookup">
            <xsd:sequence>
              <xsd:element name="Value" type="dms:Lookup" maxOccurs="unbounded" minOccurs="0" nillable="true"/>
            </xsd:sequence>
          </xsd:extension>
        </xsd:complexContent>
      </xsd:complexType>
    </xsd:element>
    <xsd:element name="Korrespondance" ma:index="5" nillable="true" ma:displayName="Korrespondance" ma:default="Intern" ma:format="Dropdown" ma:internalName="Korrespondance">
      <xsd:simpleType>
        <xsd:restriction base="dms:Choice">
          <xsd:enumeration value="Udgående"/>
          <xsd:enumeration value="Indgående"/>
          <xsd:enumeration value="Intern"/>
        </xsd:restriction>
      </xsd:simpleType>
    </xsd:element>
    <xsd:element name="CCMAgendaDocumentStatus" ma:index="6" nillable="true" ma:displayName="Status for politisk dagsordenspunkt" ma:default="" ma:format="Dropdown" ma:internalName="CCMAgendaDocumentStatus">
      <xsd:simpleType>
        <xsd:restriction base="dms:Choice">
          <xsd:enumeration value="Udkast"/>
          <xsd:enumeration value="Under udarbejdelse"/>
          <xsd:enumeration value="Endelig"/>
        </xsd:restriction>
      </xsd:simpleType>
    </xsd:element>
    <xsd:element name="Postliste" ma:index="7" nillable="true" ma:displayName="Postliste" ma:default="0" ma:internalName="Postliste">
      <xsd:simpleType>
        <xsd:restriction base="dms:Boolean"/>
      </xsd:simpleType>
    </xsd:element>
    <xsd:element name="SkannetAf" ma:index="9" nillable="true" ma:displayName="Skannet Af" ma:internalName="SkannetAf">
      <xsd:simpleType>
        <xsd:restriction base="dms:Text"/>
      </xsd:simpleType>
    </xsd:element>
    <xsd:element name="Preview" ma:index="11" nillable="true" ma:displayName="Se" ma:description="The Ontolica Preview column displays a preview of the first page of the document. Click the icon to open a preview of the full document." ma:internalName="Preview">
      <xsd:simpleType>
        <xsd:restriction base="dms:Unknown"/>
      </xsd:simpleType>
    </xsd:element>
    <xsd:element name="CCMAgendaStatus" ma:index="12"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3"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g837c6e80f5d4d9e81d1984e871682fc" ma:index="32" nillable="true" ma:taxonomy="true" ma:internalName="g837c6e80f5d4d9e81d1984e871682fc" ma:taxonomyFieldName="Dokumentstatus" ma:displayName="Dokumentstatus" ma:default="" ma:fieldId="{0837c6e8-0f5d-4d9e-81d1-984e871682fc}" ma:sspId="5276d462-bb2d-4205-8473-bf44897f23fb" ma:termSetId="b079204e-072e-43b3-bc1b-f5a8c164c0f8" ma:anchorId="00000000-0000-0000-0000-000000000000" ma:open="false" ma:isKeyword="false">
      <xsd:complexType>
        <xsd:sequence>
          <xsd:element ref="pc:Terms" minOccurs="0" maxOccurs="1"/>
        </xsd:sequence>
      </xsd:complexType>
    </xsd:element>
    <xsd:element name="CCMMeetingCaseId" ma:index="34" nillable="true" ma:displayName="CCMMeetingCaseId" ma:hidden="true" ma:internalName="CCMMeetingCaseId">
      <xsd:simpleType>
        <xsd:restriction base="dms:Text">
          <xsd:maxLength value="255"/>
        </xsd:restriction>
      </xsd:simpleType>
    </xsd:element>
    <xsd:element name="CCMMeetingCaseInstanceId" ma:index="35" nillable="true" ma:displayName="CCMMeetingCaseInstanceId" ma:hidden="true" ma:internalName="CCMMeetingCaseInstanceId">
      <xsd:simpleType>
        <xsd:restriction base="dms:Text">
          <xsd:maxLength value="255"/>
        </xsd:restriction>
      </xsd:simpleType>
    </xsd:element>
    <xsd:element name="CCMAgendaItemId" ma:index="36" nillable="true" ma:displayName="CCMAgendaItemId" ma:decimals="0" ma:hidden="true" ma:internalName="CCMAgendaItemId">
      <xsd:simpleType>
        <xsd:restriction base="dms:Number"/>
      </xsd:simpleType>
    </xsd:element>
    <xsd:element name="AgendaStatusIcon" ma:index="37" nillable="true" ma:displayName="Ikon for dagsordensstatus" ma:internalName="AgendaStatusIcon" ma:readOnly="true">
      <xsd:simpleType>
        <xsd:restriction base="dms:Unknown"/>
      </xsd:simpleType>
    </xsd:element>
    <xsd:element name="IsEDeliveryNote" ma:index="42" nillable="true" ma:displayName="IsEDeliveryNote" ma:default="0" ma:internalName="IsEDeliveryNote">
      <xsd:simpleType>
        <xsd:restriction base="dms:Boolean"/>
      </xsd:simpleType>
    </xsd:element>
    <xsd:element name="Afsender_x003a_Id" ma:index="43" nillable="true" ma:displayName="Afsender:Id" ma:list="{B10BDA61-5FED-4B9E-963F-33B0CDE4DAEA}" ma:internalName="Afsender_x003a_Id" ma:readOnly="true" ma:showField="ID" ma:web="">
      <xsd:simpleType>
        <xsd:restriction base="dms:Lookup"/>
      </xsd:simpleType>
    </xsd:element>
    <xsd:element name="Afsender" ma:index="44" nillable="true" ma:displayName="Afsender" ma:list="{B10BDA61-5FED-4B9E-963F-33B0CDE4DAEA}" ma:internalName="Afsender" ma:showField="FullName">
      <xsd:simpleType>
        <xsd:restriction base="dms:Lookup"/>
      </xsd:simpleType>
    </xsd:element>
    <xsd:element name="ScannetAf" ma:index="46" nillable="true" ma:displayName="Skannet af" ma:internalName="ScannetAf">
      <xsd:simpleType>
        <xsd:restriction base="dms:Text"/>
      </xsd:simpleType>
    </xsd:element>
    <xsd:element name="Classification" ma:index="47" nillable="true" ma:displayName="Classification" ma:internalName="Classification">
      <xsd:simpleType>
        <xsd:restriction base="dms:Choice">
          <xsd:enumeration value="Offentlig"/>
          <xsd:enumeration value="Intern"/>
          <xsd:enumeration value="Fortrolig"/>
        </xsd:restriction>
      </xsd:simpleType>
    </xsd:element>
    <xsd:element name="Registreringsdato" ma:index="51" nillable="true" ma:displayName="Registreringsdato" ma:default="[today]" ma:format="DateOnly" ma:internalName="Registreringsdato">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2c19a38-3ed9-4034-9372-21432845e39c"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4f9140b7-decd-4308-99ed-8b6e9cacdf6d}" ma:internalName="TaxCatchAll" ma:showField="CatchAllData" ma:web="32c19a38-3ed9-4034-9372-21432845e3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986e8f-1a2a-4860-975d-25006dd14032" elementFormDefault="qualified">
    <xsd:import namespace="http://schemas.microsoft.com/office/2006/documentManagement/types"/>
    <xsd:import namespace="http://schemas.microsoft.com/office/infopath/2007/PartnerControls"/>
    <xsd:element name="CCMMultipleTransferTransactionID" ma:index="53" nillable="true" ma:displayName="CCMMultipleTransferTransactionID" ma:hidden="true" ma:internalName="CCMMultipleTransferTransactionID">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Indholdstype"/>
        <xsd:element ref="dc:title" minOccurs="0"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CMCognitiveType xmlns="http://schemas.microsoft.com/sharepoint/v3" xsi:nil="true"/>
    <CaseOwner xmlns="http://schemas.microsoft.com/sharepoint/v3">
      <UserInfo>
        <DisplayName>Signe Skou (18514)</DisplayName>
        <AccountId>30</AccountId>
        <AccountType/>
      </UserInfo>
    </CaseOwner>
    <LocalAttachment xmlns="http://schemas.microsoft.com/sharepoint/v3">false</LocalAttachment>
    <Finalized xmlns="http://schemas.microsoft.com/sharepoint/v3">false</Finalized>
    <DocID xmlns="http://schemas.microsoft.com/sharepoint/v3">10084511</DocID>
    <CaseRecordNumber xmlns="http://schemas.microsoft.com/sharepoint/v3">0</CaseRecordNumber>
    <CaseID xmlns="http://schemas.microsoft.com/sharepoint/v3">EMN-2023-01890</CaseID>
    <RegistrationDate xmlns="http://schemas.microsoft.com/sharepoint/v3" xsi:nil="true"/>
    <CCMTemplateID xmlns="http://schemas.microsoft.com/sharepoint/v3">0</CCMTemplateID>
    <Related xmlns="http://schemas.microsoft.com/sharepoint/v3">false</Related>
    <CCMSystemID xmlns="http://schemas.microsoft.com/sharepoint/v3">ea092515-af83-4e21-8047-ec4cc0206f46</CCMSystemID>
    <CCMVisualId xmlns="http://schemas.microsoft.com/sharepoint/v3">EMN-2023-01890</CCMVisualId>
    <Dato xmlns="8B986E8F-1A2A-4860-975D-25006DD14032">2022-11-02T23:00:00+00:00</Dato>
    <g837c6e80f5d4d9e81d1984e871682fc xmlns="8B986E8F-1A2A-4860-975D-25006DD14032">
      <Terms xmlns="http://schemas.microsoft.com/office/infopath/2007/PartnerControls"/>
    </g837c6e80f5d4d9e81d1984e871682fc>
    <Afsender xmlns="8B986E8F-1A2A-4860-975D-25006DD14032" xsi:nil="true"/>
    <CCMMeetingCaseId xmlns="8B986E8F-1A2A-4860-975D-25006DD14032" xsi:nil="true"/>
    <CCMMeetingCaseInstanceId xmlns="8B986E8F-1A2A-4860-975D-25006DD14032" xsi:nil="true"/>
    <Modtager xmlns="8B986E8F-1A2A-4860-975D-25006DD14032"/>
    <Registreringsdato xmlns="8B986E8F-1A2A-4860-975D-25006DD14032">2022-11-03T11:06:26+00:00</Registreringsdato>
    <CCMMultipleTransferTransactionID xmlns="8b986e8f-1a2a-4860-975d-25006dd14032">c643f251-d09d-4617-bc2a-cd2f39b7608b</CCMMultipleTransferTransactionID>
    <IsEDeliveryNote xmlns="8B986E8F-1A2A-4860-975D-25006DD14032">false</IsEDeliveryNote>
    <CCMMeetingCaseLink xmlns="8B986E8F-1A2A-4860-975D-25006DD14032">
      <Url xsi:nil="true"/>
      <Description xsi:nil="true"/>
    </CCMMeetingCaseLink>
    <Classification xmlns="8B986E8F-1A2A-4860-975D-25006DD14032" xsi:nil="true"/>
    <SkannetAf xmlns="8B986E8F-1A2A-4860-975D-25006DD14032" xsi:nil="true"/>
    <Preview xmlns="8B986E8F-1A2A-4860-975D-25006DD14032" xsi:nil="true"/>
    <CCMAgendaItemId xmlns="8B986E8F-1A2A-4860-975D-25006DD14032" xsi:nil="true"/>
    <Beskrivelse xmlns="8B986E8F-1A2A-4860-975D-25006DD14032" xsi:nil="true"/>
    <Postliste xmlns="8B986E8F-1A2A-4860-975D-25006DD14032">false</Postliste>
    <CCMAgendaStatus xmlns="8B986E8F-1A2A-4860-975D-25006DD14032" xsi:nil="true"/>
    <TaxCatchAll xmlns="32c19a38-3ed9-4034-9372-21432845e39c"/>
    <Korrespondance xmlns="8B986E8F-1A2A-4860-975D-25006DD14032">Intern</Korrespondance>
    <CCMAgendaDocumentStatus xmlns="8B986E8F-1A2A-4860-975D-25006DD14032" xsi:nil="true"/>
    <ScannetAf xmlns="8B986E8F-1A2A-4860-975D-25006DD140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E2B442-72A6-4422-BC58-52853526FE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986E8F-1A2A-4860-975D-25006DD14032"/>
    <ds:schemaRef ds:uri="32c19a38-3ed9-4034-9372-21432845e39c"/>
    <ds:schemaRef ds:uri="8b986e8f-1a2a-4860-975d-25006dd140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154085-7091-42CA-8F89-566BC5EB255E}">
  <ds:schemaRef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sharepoint/v3"/>
    <ds:schemaRef ds:uri="http://purl.org/dc/elements/1.1/"/>
    <ds:schemaRef ds:uri="8B986E8F-1A2A-4860-975D-25006DD14032"/>
    <ds:schemaRef ds:uri="http://schemas.microsoft.com/office/infopath/2007/PartnerControls"/>
    <ds:schemaRef ds:uri="32c19a38-3ed9-4034-9372-21432845e39c"/>
    <ds:schemaRef ds:uri="8b986e8f-1a2a-4860-975d-25006dd1403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41BA458-3610-4197-8C10-F636AD7718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49630</TotalTime>
  <Words>2042</Words>
  <Application>Microsoft Office PowerPoint</Application>
  <PresentationFormat>Widescreen</PresentationFormat>
  <Paragraphs>167</Paragraphs>
  <Slides>11</Slides>
  <Notes>5</Notes>
  <HiddenSlides>0</HiddenSlides>
  <MMClips>9</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11</vt:i4>
      </vt:variant>
    </vt:vector>
  </HeadingPairs>
  <TitlesOfParts>
    <vt:vector size="21" baseType="lpstr">
      <vt:lpstr>Arial</vt:lpstr>
      <vt:lpstr>Bradley Hand ITC</vt:lpstr>
      <vt:lpstr>Calibri</vt:lpstr>
      <vt:lpstr>Calibri Light</vt:lpstr>
      <vt:lpstr>Symbol</vt:lpstr>
      <vt:lpstr>Verdana</vt:lpstr>
      <vt:lpstr>VIA Type Office</vt:lpstr>
      <vt:lpstr>VIA Type Office Light</vt:lpstr>
      <vt:lpstr>Office-tema</vt:lpstr>
      <vt:lpstr>1_VIA University College PowerPoint template</vt:lpstr>
      <vt:lpstr>Samskabende processer</vt:lpstr>
      <vt:lpstr>Hvorfor har vi påbegyndt det her arbejde?  </vt:lpstr>
      <vt:lpstr>PowerPoint-præsentation</vt:lpstr>
      <vt:lpstr>Hvad er det der især er nyt/anderledes? ‘hvis vi vil have noget andet til at ske, så må de voksne omkring børnene begynde med at gøre noget andet’</vt:lpstr>
      <vt:lpstr>PowerPoint-præsentation</vt:lpstr>
      <vt:lpstr>Proces opstartsmøde (nogle bruger K møder som opstartsmødet)</vt:lpstr>
      <vt:lpstr>         Beskrivelse af roller i både proces og på mødet  </vt:lpstr>
      <vt:lpstr>Opfølgningsmøde</vt:lpstr>
      <vt:lpstr>Hvordan kommer man godt i gang? </vt:lpstr>
      <vt:lpstr>For de skoler, der har været med, er dette formen fremadrettet: </vt:lpstr>
      <vt:lpstr>Hvor kan du læse mere og finde materialer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emnemøde</dc:title>
  <dc:creator>Signe Skou (18514)</dc:creator>
  <cp:lastModifiedBy>Signe Skou (18514)</cp:lastModifiedBy>
  <cp:revision>66</cp:revision>
  <dcterms:created xsi:type="dcterms:W3CDTF">2022-11-03T10:37:48Z</dcterms:created>
  <dcterms:modified xsi:type="dcterms:W3CDTF">2024-03-05T09:47:29Z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0x010100AC085CFC53BC46CEA2EADE194AD9D48200AECD337EBBF0AC4AA9DC444FEAC442EC</vt:lpwstr>
  </property>
  <property fmtid="{D5CDD505-2E9C-101B-9397-08002B2CF9AE}" pid="3" name="CCMSystem">
    <vt:lpwstr> </vt:lpwstr>
  </property>
  <property fmtid="{D5CDD505-2E9C-101B-9397-08002B2CF9AE}" pid="4" name="Dokumentstatus">
    <vt:lpwstr/>
  </property>
  <property fmtid="{D5CDD505-2E9C-101B-9397-08002B2CF9AE}" pid="5" name="CCMOneDriveID">
    <vt:lpwstr/>
  </property>
  <property fmtid="{D5CDD505-2E9C-101B-9397-08002B2CF9AE}" pid="6" name="CCMOneDriveOwnerID">
    <vt:lpwstr/>
  </property>
  <property fmtid="{D5CDD505-2E9C-101B-9397-08002B2CF9AE}" pid="7" name="CCMOneDriveItemID">
    <vt:lpwstr/>
  </property>
  <property fmtid="{D5CDD505-2E9C-101B-9397-08002B2CF9AE}" pid="8" name="CCMIsSharedOnOneDrive">
    <vt:bool>false</vt:bool>
  </property>
  <property fmtid="{D5CDD505-2E9C-101B-9397-08002B2CF9AE}" pid="9" name="CCMEventContext">
    <vt:lpwstr>61b248a0-b8dd-4dd7-a785-0c3a62289460</vt:lpwstr>
  </property>
  <property fmtid="{D5CDD505-2E9C-101B-9397-08002B2CF9AE}" pid="10" name="xd_ProgID">
    <vt:lpwstr/>
  </property>
  <property fmtid="{D5CDD505-2E9C-101B-9397-08002B2CF9AE}" pid="11" name="TemplateUrl">
    <vt:lpwstr/>
  </property>
</Properties>
</file>